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9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5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35"/>
  </p:handoutMasterIdLst>
  <p:sldIdLst>
    <p:sldId id="256" r:id="rId4"/>
    <p:sldId id="279" r:id="rId6"/>
    <p:sldId id="281" r:id="rId7"/>
    <p:sldId id="261" r:id="rId8"/>
    <p:sldId id="286" r:id="rId9"/>
    <p:sldId id="263" r:id="rId10"/>
    <p:sldId id="264" r:id="rId11"/>
    <p:sldId id="265" r:id="rId12"/>
    <p:sldId id="289" r:id="rId13"/>
    <p:sldId id="293" r:id="rId14"/>
    <p:sldId id="290" r:id="rId15"/>
    <p:sldId id="266" r:id="rId16"/>
    <p:sldId id="287" r:id="rId17"/>
    <p:sldId id="294" r:id="rId18"/>
    <p:sldId id="267" r:id="rId19"/>
    <p:sldId id="295" r:id="rId20"/>
    <p:sldId id="296" r:id="rId21"/>
    <p:sldId id="268" r:id="rId22"/>
    <p:sldId id="297" r:id="rId23"/>
    <p:sldId id="270" r:id="rId24"/>
    <p:sldId id="298" r:id="rId25"/>
    <p:sldId id="299" r:id="rId26"/>
    <p:sldId id="300" r:id="rId27"/>
    <p:sldId id="288" r:id="rId28"/>
    <p:sldId id="272" r:id="rId29"/>
    <p:sldId id="273" r:id="rId30"/>
    <p:sldId id="260" r:id="rId31"/>
    <p:sldId id="275" r:id="rId32"/>
    <p:sldId id="276" r:id="rId33"/>
    <p:sldId id="277" r:id="rId34"/>
  </p:sldIdLst>
  <p:sldSz cx="12192000" cy="6858000"/>
  <p:notesSz cx="6858000" cy="12192000"/>
  <p:custDataLst>
    <p:tags r:id="rId4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EEE"/>
    <a:srgbClr val="FCC4AF"/>
    <a:srgbClr val="B0FBF8"/>
    <a:srgbClr val="AB6CE6"/>
    <a:srgbClr val="3EF4EE"/>
    <a:srgbClr val="F478DE"/>
    <a:srgbClr val="AEFDFA"/>
    <a:srgbClr val="9B36F7"/>
    <a:srgbClr val="E0BEED"/>
    <a:srgbClr val="86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295.xml"/><Relationship Id="rId40" Type="http://schemas.openxmlformats.org/officeDocument/2006/relationships/customXml" Target="../customXml/item1.xml"/><Relationship Id="rId4" Type="http://schemas.openxmlformats.org/officeDocument/2006/relationships/slide" Target="slides/slide1.xml"/><Relationship Id="rId39" Type="http://schemas.openxmlformats.org/officeDocument/2006/relationships/customXmlProps" Target="../customXml/itemProps294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841360" y="733389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45360" y="733389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106960" y="733389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12.xml"/><Relationship Id="rId23" Type="http://schemas.openxmlformats.org/officeDocument/2006/relationships/tags" Target="../tags/tag11.xml"/><Relationship Id="rId22" Type="http://schemas.openxmlformats.org/officeDocument/2006/relationships/tags" Target="../tags/tag10.xml"/><Relationship Id="rId21" Type="http://schemas.openxmlformats.org/officeDocument/2006/relationships/tags" Target="../tags/tag9.xml"/><Relationship Id="rId20" Type="http://schemas.openxmlformats.org/officeDocument/2006/relationships/tags" Target="../tags/tag8.xml"/><Relationship Id="rId2" Type="http://schemas.openxmlformats.org/officeDocument/2006/relationships/image" Target="../media/image2.png"/><Relationship Id="rId19" Type="http://schemas.openxmlformats.org/officeDocument/2006/relationships/tags" Target="../tags/tag7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3.png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slide" Target="slide15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0" Type="http://schemas.openxmlformats.org/officeDocument/2006/relationships/notesSlide" Target="../notesSlides/notesSlide11.xml"/><Relationship Id="rId4" Type="http://schemas.openxmlformats.org/officeDocument/2006/relationships/tags" Target="../tags/tag137.xml"/><Relationship Id="rId39" Type="http://schemas.openxmlformats.org/officeDocument/2006/relationships/slideLayout" Target="../slideLayouts/slideLayout3.xml"/><Relationship Id="rId38" Type="http://schemas.openxmlformats.org/officeDocument/2006/relationships/image" Target="../media/image111.png"/><Relationship Id="rId37" Type="http://schemas.openxmlformats.org/officeDocument/2006/relationships/tags" Target="../tags/tag161.xml"/><Relationship Id="rId36" Type="http://schemas.openxmlformats.org/officeDocument/2006/relationships/image" Target="../media/image110.png"/><Relationship Id="rId35" Type="http://schemas.openxmlformats.org/officeDocument/2006/relationships/tags" Target="../tags/tag160.xml"/><Relationship Id="rId34" Type="http://schemas.openxmlformats.org/officeDocument/2006/relationships/image" Target="../media/image109.png"/><Relationship Id="rId33" Type="http://schemas.openxmlformats.org/officeDocument/2006/relationships/tags" Target="../tags/tag159.xml"/><Relationship Id="rId32" Type="http://schemas.openxmlformats.org/officeDocument/2006/relationships/image" Target="../media/image108.png"/><Relationship Id="rId31" Type="http://schemas.openxmlformats.org/officeDocument/2006/relationships/tags" Target="../tags/tag158.xml"/><Relationship Id="rId30" Type="http://schemas.openxmlformats.org/officeDocument/2006/relationships/image" Target="../media/image107.png"/><Relationship Id="rId3" Type="http://schemas.openxmlformats.org/officeDocument/2006/relationships/tags" Target="../tags/tag136.xml"/><Relationship Id="rId29" Type="http://schemas.openxmlformats.org/officeDocument/2006/relationships/tags" Target="../tags/tag157.xml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image" Target="../media/image17.png"/><Relationship Id="rId19" Type="http://schemas.openxmlformats.org/officeDocument/2006/relationships/tags" Target="../tags/tag147.xml"/><Relationship Id="rId18" Type="http://schemas.openxmlformats.org/officeDocument/2006/relationships/slide" Target="slide20.xml"/><Relationship Id="rId17" Type="http://schemas.openxmlformats.org/officeDocument/2006/relationships/tags" Target="../tags/tag146.xml"/><Relationship Id="rId16" Type="http://schemas.openxmlformats.org/officeDocument/2006/relationships/slide" Target="slide12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slide" Target="slide13.xml"/><Relationship Id="rId11" Type="http://schemas.openxmlformats.org/officeDocument/2006/relationships/tags" Target="../tags/tag142.xml"/><Relationship Id="rId10" Type="http://schemas.openxmlformats.org/officeDocument/2006/relationships/slide" Target="slide18.xml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png"/><Relationship Id="rId8" Type="http://schemas.openxmlformats.org/officeDocument/2006/relationships/image" Target="../media/image118.png"/><Relationship Id="rId7" Type="http://schemas.openxmlformats.org/officeDocument/2006/relationships/image" Target="../media/image117.png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24.png"/><Relationship Id="rId13" Type="http://schemas.openxmlformats.org/officeDocument/2006/relationships/image" Target="../media/image123.png"/><Relationship Id="rId12" Type="http://schemas.openxmlformats.org/officeDocument/2006/relationships/image" Target="../media/image122.png"/><Relationship Id="rId11" Type="http://schemas.openxmlformats.org/officeDocument/2006/relationships/image" Target="../media/image121.png"/><Relationship Id="rId10" Type="http://schemas.openxmlformats.org/officeDocument/2006/relationships/image" Target="../media/image120.png"/><Relationship Id="rId1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png"/><Relationship Id="rId8" Type="http://schemas.openxmlformats.org/officeDocument/2006/relationships/image" Target="../media/image130.png"/><Relationship Id="rId7" Type="http://schemas.openxmlformats.org/officeDocument/2006/relationships/image" Target="../media/image129.png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3" Type="http://schemas.openxmlformats.org/officeDocument/2006/relationships/image" Target="../media/image125.png"/><Relationship Id="rId25" Type="http://schemas.openxmlformats.org/officeDocument/2006/relationships/notesSlide" Target="../notesSlides/notesSlide13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145.png"/><Relationship Id="rId22" Type="http://schemas.openxmlformats.org/officeDocument/2006/relationships/image" Target="../media/image144.png"/><Relationship Id="rId21" Type="http://schemas.openxmlformats.org/officeDocument/2006/relationships/image" Target="../media/image143.png"/><Relationship Id="rId20" Type="http://schemas.openxmlformats.org/officeDocument/2006/relationships/image" Target="../media/image142.png"/><Relationship Id="rId2" Type="http://schemas.openxmlformats.org/officeDocument/2006/relationships/image" Target="../media/image17.png"/><Relationship Id="rId19" Type="http://schemas.openxmlformats.org/officeDocument/2006/relationships/image" Target="../media/image141.png"/><Relationship Id="rId18" Type="http://schemas.openxmlformats.org/officeDocument/2006/relationships/image" Target="../media/image140.png"/><Relationship Id="rId17" Type="http://schemas.openxmlformats.org/officeDocument/2006/relationships/image" Target="../media/image139.png"/><Relationship Id="rId16" Type="http://schemas.openxmlformats.org/officeDocument/2006/relationships/image" Target="../media/image138.png"/><Relationship Id="rId15" Type="http://schemas.openxmlformats.org/officeDocument/2006/relationships/image" Target="../media/image137.png"/><Relationship Id="rId14" Type="http://schemas.openxmlformats.org/officeDocument/2006/relationships/image" Target="../media/image136.png"/><Relationship Id="rId13" Type="http://schemas.openxmlformats.org/officeDocument/2006/relationships/image" Target="../media/image135.png"/><Relationship Id="rId12" Type="http://schemas.openxmlformats.org/officeDocument/2006/relationships/image" Target="../media/image134.png"/><Relationship Id="rId11" Type="http://schemas.openxmlformats.org/officeDocument/2006/relationships/image" Target="../media/image133.png"/><Relationship Id="rId10" Type="http://schemas.openxmlformats.org/officeDocument/2006/relationships/image" Target="../media/image132.pn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6.png"/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image" Target="../media/image122.png"/><Relationship Id="rId7" Type="http://schemas.openxmlformats.org/officeDocument/2006/relationships/tags" Target="../tags/tag164.xml"/><Relationship Id="rId6" Type="http://schemas.openxmlformats.org/officeDocument/2006/relationships/image" Target="../media/image149.png"/><Relationship Id="rId5" Type="http://schemas.openxmlformats.org/officeDocument/2006/relationships/tags" Target="../tags/tag163.xml"/><Relationship Id="rId4" Type="http://schemas.openxmlformats.org/officeDocument/2006/relationships/image" Target="../media/image148.png"/><Relationship Id="rId35" Type="http://schemas.openxmlformats.org/officeDocument/2006/relationships/notesSlide" Target="../notesSlides/notesSlide15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181.xml"/><Relationship Id="rId32" Type="http://schemas.openxmlformats.org/officeDocument/2006/relationships/tags" Target="../tags/tag180.xml"/><Relationship Id="rId31" Type="http://schemas.openxmlformats.org/officeDocument/2006/relationships/tags" Target="../tags/tag179.xml"/><Relationship Id="rId30" Type="http://schemas.openxmlformats.org/officeDocument/2006/relationships/tags" Target="../tags/tag178.xml"/><Relationship Id="rId3" Type="http://schemas.openxmlformats.org/officeDocument/2006/relationships/tags" Target="../tags/tag162.xml"/><Relationship Id="rId29" Type="http://schemas.openxmlformats.org/officeDocument/2006/relationships/tags" Target="../tags/tag177.xml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image" Target="../media/image157.png"/><Relationship Id="rId24" Type="http://schemas.openxmlformats.org/officeDocument/2006/relationships/image" Target="../media/image156.png"/><Relationship Id="rId23" Type="http://schemas.openxmlformats.org/officeDocument/2006/relationships/tags" Target="../tags/tag173.xml"/><Relationship Id="rId22" Type="http://schemas.openxmlformats.org/officeDocument/2006/relationships/image" Target="../media/image155.png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image" Target="../media/image147.png"/><Relationship Id="rId19" Type="http://schemas.openxmlformats.org/officeDocument/2006/relationships/image" Target="../media/image154.png"/><Relationship Id="rId18" Type="http://schemas.openxmlformats.org/officeDocument/2006/relationships/tags" Target="../tags/tag170.xml"/><Relationship Id="rId17" Type="http://schemas.openxmlformats.org/officeDocument/2006/relationships/image" Target="../media/image153.png"/><Relationship Id="rId16" Type="http://schemas.openxmlformats.org/officeDocument/2006/relationships/tags" Target="../tags/tag169.xml"/><Relationship Id="rId15" Type="http://schemas.openxmlformats.org/officeDocument/2006/relationships/image" Target="../media/image152.png"/><Relationship Id="rId14" Type="http://schemas.openxmlformats.org/officeDocument/2006/relationships/tags" Target="../tags/tag168.xml"/><Relationship Id="rId13" Type="http://schemas.openxmlformats.org/officeDocument/2006/relationships/image" Target="../media/image151.png"/><Relationship Id="rId12" Type="http://schemas.openxmlformats.org/officeDocument/2006/relationships/tags" Target="../tags/tag167.xml"/><Relationship Id="rId11" Type="http://schemas.openxmlformats.org/officeDocument/2006/relationships/image" Target="../media/image150.png"/><Relationship Id="rId10" Type="http://schemas.openxmlformats.org/officeDocument/2006/relationships/tags" Target="../tags/tag166.xml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3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57.png"/><Relationship Id="rId3" Type="http://schemas.openxmlformats.org/officeDocument/2006/relationships/image" Target="../media/image147.png"/><Relationship Id="rId2" Type="http://schemas.openxmlformats.org/officeDocument/2006/relationships/image" Target="../media/image38.png"/><Relationship Id="rId1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../media/image166.png"/><Relationship Id="rId7" Type="http://schemas.openxmlformats.org/officeDocument/2006/relationships/tags" Target="../tags/tag184.xml"/><Relationship Id="rId63" Type="http://schemas.openxmlformats.org/officeDocument/2006/relationships/notesSlide" Target="../notesSlides/notesSlide18.xml"/><Relationship Id="rId62" Type="http://schemas.openxmlformats.org/officeDocument/2006/relationships/slideLayout" Target="../slideLayouts/slideLayout1.xml"/><Relationship Id="rId61" Type="http://schemas.openxmlformats.org/officeDocument/2006/relationships/image" Target="../media/image157.png"/><Relationship Id="rId60" Type="http://schemas.openxmlformats.org/officeDocument/2006/relationships/tags" Target="../tags/tag221.xml"/><Relationship Id="rId6" Type="http://schemas.openxmlformats.org/officeDocument/2006/relationships/image" Target="../media/image165.png"/><Relationship Id="rId59" Type="http://schemas.openxmlformats.org/officeDocument/2006/relationships/tags" Target="../tags/tag220.xml"/><Relationship Id="rId58" Type="http://schemas.openxmlformats.org/officeDocument/2006/relationships/tags" Target="../tags/tag219.xml"/><Relationship Id="rId57" Type="http://schemas.openxmlformats.org/officeDocument/2006/relationships/tags" Target="../tags/tag218.xml"/><Relationship Id="rId56" Type="http://schemas.openxmlformats.org/officeDocument/2006/relationships/tags" Target="../tags/tag217.xml"/><Relationship Id="rId55" Type="http://schemas.openxmlformats.org/officeDocument/2006/relationships/tags" Target="../tags/tag216.xml"/><Relationship Id="rId54" Type="http://schemas.openxmlformats.org/officeDocument/2006/relationships/tags" Target="../tags/tag215.xml"/><Relationship Id="rId53" Type="http://schemas.openxmlformats.org/officeDocument/2006/relationships/tags" Target="../tags/tag214.xml"/><Relationship Id="rId52" Type="http://schemas.openxmlformats.org/officeDocument/2006/relationships/tags" Target="../tags/tag213.xml"/><Relationship Id="rId51" Type="http://schemas.openxmlformats.org/officeDocument/2006/relationships/tags" Target="../tags/tag212.xml"/><Relationship Id="rId50" Type="http://schemas.openxmlformats.org/officeDocument/2006/relationships/tags" Target="../tags/tag211.xml"/><Relationship Id="rId5" Type="http://schemas.openxmlformats.org/officeDocument/2006/relationships/tags" Target="../tags/tag183.xml"/><Relationship Id="rId49" Type="http://schemas.openxmlformats.org/officeDocument/2006/relationships/tags" Target="../tags/tag210.xml"/><Relationship Id="rId48" Type="http://schemas.openxmlformats.org/officeDocument/2006/relationships/tags" Target="../tags/tag209.xml"/><Relationship Id="rId47" Type="http://schemas.openxmlformats.org/officeDocument/2006/relationships/tags" Target="../tags/tag208.xml"/><Relationship Id="rId46" Type="http://schemas.openxmlformats.org/officeDocument/2006/relationships/tags" Target="../tags/tag207.xml"/><Relationship Id="rId45" Type="http://schemas.openxmlformats.org/officeDocument/2006/relationships/tags" Target="../tags/tag206.xml"/><Relationship Id="rId44" Type="http://schemas.openxmlformats.org/officeDocument/2006/relationships/image" Target="../media/image181.png"/><Relationship Id="rId43" Type="http://schemas.openxmlformats.org/officeDocument/2006/relationships/image" Target="../media/image180.png"/><Relationship Id="rId42" Type="http://schemas.openxmlformats.org/officeDocument/2006/relationships/image" Target="../media/image179.png"/><Relationship Id="rId41" Type="http://schemas.openxmlformats.org/officeDocument/2006/relationships/image" Target="../media/image178.png"/><Relationship Id="rId40" Type="http://schemas.openxmlformats.org/officeDocument/2006/relationships/image" Target="../media/image177.png"/><Relationship Id="rId4" Type="http://schemas.openxmlformats.org/officeDocument/2006/relationships/image" Target="../media/image164.png"/><Relationship Id="rId39" Type="http://schemas.openxmlformats.org/officeDocument/2006/relationships/image" Target="../media/image176.png"/><Relationship Id="rId38" Type="http://schemas.openxmlformats.org/officeDocument/2006/relationships/image" Target="../media/image175.png"/><Relationship Id="rId37" Type="http://schemas.openxmlformats.org/officeDocument/2006/relationships/image" Target="../media/image174.png"/><Relationship Id="rId36" Type="http://schemas.openxmlformats.org/officeDocument/2006/relationships/tags" Target="../tags/tag205.xml"/><Relationship Id="rId35" Type="http://schemas.openxmlformats.org/officeDocument/2006/relationships/tags" Target="../tags/tag204.xml"/><Relationship Id="rId34" Type="http://schemas.openxmlformats.org/officeDocument/2006/relationships/tags" Target="../tags/tag203.xml"/><Relationship Id="rId33" Type="http://schemas.openxmlformats.org/officeDocument/2006/relationships/image" Target="../media/image173.png"/><Relationship Id="rId32" Type="http://schemas.openxmlformats.org/officeDocument/2006/relationships/tags" Target="../tags/tag202.xml"/><Relationship Id="rId31" Type="http://schemas.openxmlformats.org/officeDocument/2006/relationships/image" Target="../media/image172.png"/><Relationship Id="rId30" Type="http://schemas.openxmlformats.org/officeDocument/2006/relationships/tags" Target="../tags/tag201.xml"/><Relationship Id="rId3" Type="http://schemas.openxmlformats.org/officeDocument/2006/relationships/tags" Target="../tags/tag182.xml"/><Relationship Id="rId29" Type="http://schemas.openxmlformats.org/officeDocument/2006/relationships/tags" Target="../tags/tag200.xml"/><Relationship Id="rId28" Type="http://schemas.openxmlformats.org/officeDocument/2006/relationships/tags" Target="../tags/tag199.xml"/><Relationship Id="rId27" Type="http://schemas.openxmlformats.org/officeDocument/2006/relationships/tags" Target="../tags/tag198.xml"/><Relationship Id="rId26" Type="http://schemas.openxmlformats.org/officeDocument/2006/relationships/tags" Target="../tags/tag197.xml"/><Relationship Id="rId25" Type="http://schemas.openxmlformats.org/officeDocument/2006/relationships/image" Target="../media/image171.png"/><Relationship Id="rId24" Type="http://schemas.openxmlformats.org/officeDocument/2006/relationships/tags" Target="../tags/tag196.xml"/><Relationship Id="rId23" Type="http://schemas.openxmlformats.org/officeDocument/2006/relationships/image" Target="../media/image170.png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image" Target="../media/image163.png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image" Target="../media/image169.png"/><Relationship Id="rId16" Type="http://schemas.openxmlformats.org/officeDocument/2006/relationships/tags" Target="../tags/tag190.xml"/><Relationship Id="rId15" Type="http://schemas.openxmlformats.org/officeDocument/2006/relationships/image" Target="../media/image168.png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image" Target="../media/image167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2.png"/><Relationship Id="rId4" Type="http://schemas.openxmlformats.org/officeDocument/2006/relationships/image" Target="../media/image157.png"/><Relationship Id="rId3" Type="http://schemas.openxmlformats.org/officeDocument/2006/relationships/image" Target="../media/image147.png"/><Relationship Id="rId2" Type="http://schemas.openxmlformats.org/officeDocument/2006/relationships/image" Target="../media/image38.png"/><Relationship Id="rId1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8.png"/><Relationship Id="rId8" Type="http://schemas.openxmlformats.org/officeDocument/2006/relationships/image" Target="../media/image151.png"/><Relationship Id="rId7" Type="http://schemas.openxmlformats.org/officeDocument/2006/relationships/image" Target="../media/image187.png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3" Type="http://schemas.openxmlformats.org/officeDocument/2006/relationships/image" Target="../media/image183.png"/><Relationship Id="rId2" Type="http://schemas.openxmlformats.org/officeDocument/2006/relationships/image" Target="../media/image17.png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7.png"/><Relationship Id="rId10" Type="http://schemas.openxmlformats.org/officeDocument/2006/relationships/image" Target="../media/image18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0.png"/><Relationship Id="rId3" Type="http://schemas.openxmlformats.org/officeDocument/2006/relationships/image" Target="../media/image157.png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1.png"/><Relationship Id="rId3" Type="http://schemas.openxmlformats.org/officeDocument/2006/relationships/image" Target="../media/image157.png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2.png"/><Relationship Id="rId3" Type="http://schemas.openxmlformats.org/officeDocument/2006/relationships/image" Target="../media/image157.png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9.png"/><Relationship Id="rId8" Type="http://schemas.openxmlformats.org/officeDocument/2006/relationships/image" Target="../media/image198.png"/><Relationship Id="rId7" Type="http://schemas.openxmlformats.org/officeDocument/2006/relationships/image" Target="../media/image197.png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3" Type="http://schemas.openxmlformats.org/officeDocument/2006/relationships/image" Target="../media/image193.png"/><Relationship Id="rId22" Type="http://schemas.openxmlformats.org/officeDocument/2006/relationships/notesSlide" Target="../notesSlides/notesSlide24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10.png"/><Relationship Id="rId2" Type="http://schemas.openxmlformats.org/officeDocument/2006/relationships/image" Target="../media/image17.png"/><Relationship Id="rId19" Type="http://schemas.openxmlformats.org/officeDocument/2006/relationships/image" Target="../media/image209.png"/><Relationship Id="rId18" Type="http://schemas.openxmlformats.org/officeDocument/2006/relationships/image" Target="../media/image208.png"/><Relationship Id="rId17" Type="http://schemas.openxmlformats.org/officeDocument/2006/relationships/image" Target="../media/image207.png"/><Relationship Id="rId16" Type="http://schemas.openxmlformats.org/officeDocument/2006/relationships/image" Target="../media/image206.png"/><Relationship Id="rId15" Type="http://schemas.openxmlformats.org/officeDocument/2006/relationships/image" Target="../media/image205.png"/><Relationship Id="rId14" Type="http://schemas.openxmlformats.org/officeDocument/2006/relationships/image" Target="../media/image204.png"/><Relationship Id="rId13" Type="http://schemas.openxmlformats.org/officeDocument/2006/relationships/image" Target="../media/image203.png"/><Relationship Id="rId12" Type="http://schemas.openxmlformats.org/officeDocument/2006/relationships/image" Target="../media/image202.png"/><Relationship Id="rId11" Type="http://schemas.openxmlformats.org/officeDocument/2006/relationships/image" Target="../media/image201.png"/><Relationship Id="rId10" Type="http://schemas.openxmlformats.org/officeDocument/2006/relationships/image" Target="../media/image200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image" Target="../media/image213.png"/><Relationship Id="rId7" Type="http://schemas.openxmlformats.org/officeDocument/2006/relationships/tags" Target="../tags/tag224.xml"/><Relationship Id="rId6" Type="http://schemas.openxmlformats.org/officeDocument/2006/relationships/image" Target="../media/image212.png"/><Relationship Id="rId5" Type="http://schemas.openxmlformats.org/officeDocument/2006/relationships/tags" Target="../tags/tag223.xml"/><Relationship Id="rId4" Type="http://schemas.openxmlformats.org/officeDocument/2006/relationships/image" Target="../media/image211.png"/><Relationship Id="rId34" Type="http://schemas.openxmlformats.org/officeDocument/2006/relationships/notesSlide" Target="../notesSlides/notesSlide25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241.xml"/><Relationship Id="rId31" Type="http://schemas.openxmlformats.org/officeDocument/2006/relationships/tags" Target="../tags/tag240.xml"/><Relationship Id="rId30" Type="http://schemas.openxmlformats.org/officeDocument/2006/relationships/tags" Target="../tags/tag239.xml"/><Relationship Id="rId3" Type="http://schemas.openxmlformats.org/officeDocument/2006/relationships/tags" Target="../tags/tag222.xml"/><Relationship Id="rId29" Type="http://schemas.openxmlformats.org/officeDocument/2006/relationships/tags" Target="../tags/tag238.xml"/><Relationship Id="rId28" Type="http://schemas.openxmlformats.org/officeDocument/2006/relationships/tags" Target="../tags/tag237.xml"/><Relationship Id="rId27" Type="http://schemas.openxmlformats.org/officeDocument/2006/relationships/tags" Target="../tags/tag236.xml"/><Relationship Id="rId26" Type="http://schemas.openxmlformats.org/officeDocument/2006/relationships/tags" Target="../tags/tag235.xml"/><Relationship Id="rId25" Type="http://schemas.openxmlformats.org/officeDocument/2006/relationships/tags" Target="../tags/tag234.xml"/><Relationship Id="rId24" Type="http://schemas.openxmlformats.org/officeDocument/2006/relationships/image" Target="../media/image220.png"/><Relationship Id="rId23" Type="http://schemas.openxmlformats.org/officeDocument/2006/relationships/image" Target="../media/image219.png"/><Relationship Id="rId22" Type="http://schemas.openxmlformats.org/officeDocument/2006/relationships/tags" Target="../tags/tag233.xml"/><Relationship Id="rId21" Type="http://schemas.openxmlformats.org/officeDocument/2006/relationships/image" Target="../media/image218.png"/><Relationship Id="rId20" Type="http://schemas.openxmlformats.org/officeDocument/2006/relationships/tags" Target="../tags/tag232.xml"/><Relationship Id="rId2" Type="http://schemas.openxmlformats.org/officeDocument/2006/relationships/image" Target="../media/image17.png"/><Relationship Id="rId19" Type="http://schemas.openxmlformats.org/officeDocument/2006/relationships/tags" Target="../tags/tag231.xml"/><Relationship Id="rId18" Type="http://schemas.openxmlformats.org/officeDocument/2006/relationships/image" Target="../media/image217.png"/><Relationship Id="rId17" Type="http://schemas.openxmlformats.org/officeDocument/2006/relationships/tags" Target="../tags/tag230.xml"/><Relationship Id="rId16" Type="http://schemas.openxmlformats.org/officeDocument/2006/relationships/image" Target="../media/image216.png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image" Target="../media/image215.png"/><Relationship Id="rId12" Type="http://schemas.openxmlformats.org/officeDocument/2006/relationships/tags" Target="../tags/tag227.xml"/><Relationship Id="rId11" Type="http://schemas.openxmlformats.org/officeDocument/2006/relationships/image" Target="../media/image214.png"/><Relationship Id="rId10" Type="http://schemas.openxmlformats.org/officeDocument/2006/relationships/tags" Target="../tags/tag226.xml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image" Target="../media/image223.png"/><Relationship Id="rId7" Type="http://schemas.openxmlformats.org/officeDocument/2006/relationships/tags" Target="../tags/tag244.xml"/><Relationship Id="rId6" Type="http://schemas.openxmlformats.org/officeDocument/2006/relationships/image" Target="../media/image222.png"/><Relationship Id="rId5" Type="http://schemas.openxmlformats.org/officeDocument/2006/relationships/tags" Target="../tags/tag243.xml"/><Relationship Id="rId44" Type="http://schemas.openxmlformats.org/officeDocument/2006/relationships/notesSlide" Target="../notesSlides/notesSlide26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268.xml"/><Relationship Id="rId41" Type="http://schemas.openxmlformats.org/officeDocument/2006/relationships/tags" Target="../tags/tag267.xml"/><Relationship Id="rId40" Type="http://schemas.openxmlformats.org/officeDocument/2006/relationships/tags" Target="../tags/tag266.xml"/><Relationship Id="rId4" Type="http://schemas.openxmlformats.org/officeDocument/2006/relationships/image" Target="../media/image221.png"/><Relationship Id="rId39" Type="http://schemas.openxmlformats.org/officeDocument/2006/relationships/tags" Target="../tags/tag265.xml"/><Relationship Id="rId38" Type="http://schemas.openxmlformats.org/officeDocument/2006/relationships/tags" Target="../tags/tag264.xml"/><Relationship Id="rId37" Type="http://schemas.openxmlformats.org/officeDocument/2006/relationships/tags" Target="../tags/tag263.xml"/><Relationship Id="rId36" Type="http://schemas.openxmlformats.org/officeDocument/2006/relationships/tags" Target="../tags/tag262.xml"/><Relationship Id="rId35" Type="http://schemas.openxmlformats.org/officeDocument/2006/relationships/tags" Target="../tags/tag261.xml"/><Relationship Id="rId34" Type="http://schemas.openxmlformats.org/officeDocument/2006/relationships/tags" Target="../tags/tag260.xml"/><Relationship Id="rId33" Type="http://schemas.openxmlformats.org/officeDocument/2006/relationships/tags" Target="../tags/tag259.xml"/><Relationship Id="rId32" Type="http://schemas.openxmlformats.org/officeDocument/2006/relationships/tags" Target="../tags/tag258.xml"/><Relationship Id="rId31" Type="http://schemas.openxmlformats.org/officeDocument/2006/relationships/tags" Target="../tags/tag257.xml"/><Relationship Id="rId30" Type="http://schemas.openxmlformats.org/officeDocument/2006/relationships/tags" Target="../tags/tag256.xml"/><Relationship Id="rId3" Type="http://schemas.openxmlformats.org/officeDocument/2006/relationships/tags" Target="../tags/tag242.xml"/><Relationship Id="rId29" Type="http://schemas.openxmlformats.org/officeDocument/2006/relationships/image" Target="../media/image233.png"/><Relationship Id="rId28" Type="http://schemas.openxmlformats.org/officeDocument/2006/relationships/tags" Target="../tags/tag255.xml"/><Relationship Id="rId27" Type="http://schemas.openxmlformats.org/officeDocument/2006/relationships/image" Target="../media/image232.png"/><Relationship Id="rId26" Type="http://schemas.openxmlformats.org/officeDocument/2006/relationships/tags" Target="../tags/tag254.xml"/><Relationship Id="rId25" Type="http://schemas.openxmlformats.org/officeDocument/2006/relationships/image" Target="../media/image231.png"/><Relationship Id="rId24" Type="http://schemas.openxmlformats.org/officeDocument/2006/relationships/tags" Target="../tags/tag253.xml"/><Relationship Id="rId23" Type="http://schemas.openxmlformats.org/officeDocument/2006/relationships/image" Target="../media/image230.png"/><Relationship Id="rId22" Type="http://schemas.openxmlformats.org/officeDocument/2006/relationships/tags" Target="../tags/tag252.xml"/><Relationship Id="rId21" Type="http://schemas.openxmlformats.org/officeDocument/2006/relationships/image" Target="../media/image229.png"/><Relationship Id="rId20" Type="http://schemas.openxmlformats.org/officeDocument/2006/relationships/tags" Target="../tags/tag251.xml"/><Relationship Id="rId2" Type="http://schemas.openxmlformats.org/officeDocument/2006/relationships/image" Target="../media/image163.png"/><Relationship Id="rId19" Type="http://schemas.openxmlformats.org/officeDocument/2006/relationships/image" Target="../media/image228.png"/><Relationship Id="rId18" Type="http://schemas.openxmlformats.org/officeDocument/2006/relationships/tags" Target="../tags/tag250.xml"/><Relationship Id="rId17" Type="http://schemas.openxmlformats.org/officeDocument/2006/relationships/image" Target="../media/image227.png"/><Relationship Id="rId16" Type="http://schemas.openxmlformats.org/officeDocument/2006/relationships/tags" Target="../tags/tag249.xml"/><Relationship Id="rId15" Type="http://schemas.openxmlformats.org/officeDocument/2006/relationships/image" Target="../media/image226.png"/><Relationship Id="rId14" Type="http://schemas.openxmlformats.org/officeDocument/2006/relationships/tags" Target="../tags/tag248.xml"/><Relationship Id="rId13" Type="http://schemas.openxmlformats.org/officeDocument/2006/relationships/image" Target="../media/image225.png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image" Target="../media/image224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1.png"/><Relationship Id="rId8" Type="http://schemas.openxmlformats.org/officeDocument/2006/relationships/image" Target="../media/image240.png"/><Relationship Id="rId7" Type="http://schemas.openxmlformats.org/officeDocument/2006/relationships/image" Target="../media/image239.png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Relationship Id="rId3" Type="http://schemas.openxmlformats.org/officeDocument/2006/relationships/image" Target="../media/image17.png"/><Relationship Id="rId22" Type="http://schemas.openxmlformats.org/officeDocument/2006/relationships/notesSlide" Target="../notesSlides/notesSlide27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51.png"/><Relationship Id="rId2" Type="http://schemas.openxmlformats.org/officeDocument/2006/relationships/image" Target="../media/image235.png"/><Relationship Id="rId19" Type="http://schemas.openxmlformats.org/officeDocument/2006/relationships/image" Target="../media/image250.png"/><Relationship Id="rId18" Type="http://schemas.openxmlformats.org/officeDocument/2006/relationships/image" Target="../media/image249.png"/><Relationship Id="rId17" Type="http://schemas.openxmlformats.org/officeDocument/2006/relationships/image" Target="../media/image248.png"/><Relationship Id="rId16" Type="http://schemas.openxmlformats.org/officeDocument/2006/relationships/image" Target="../media/image117.png"/><Relationship Id="rId15" Type="http://schemas.openxmlformats.org/officeDocument/2006/relationships/image" Target="../media/image247.png"/><Relationship Id="rId14" Type="http://schemas.openxmlformats.org/officeDocument/2006/relationships/image" Target="../media/image246.png"/><Relationship Id="rId13" Type="http://schemas.openxmlformats.org/officeDocument/2006/relationships/image" Target="../media/image245.png"/><Relationship Id="rId12" Type="http://schemas.openxmlformats.org/officeDocument/2006/relationships/image" Target="../media/image244.png"/><Relationship Id="rId11" Type="http://schemas.openxmlformats.org/officeDocument/2006/relationships/image" Target="../media/image243.png"/><Relationship Id="rId10" Type="http://schemas.openxmlformats.org/officeDocument/2006/relationships/image" Target="../media/image242.png"/><Relationship Id="rId1" Type="http://schemas.openxmlformats.org/officeDocument/2006/relationships/image" Target="../media/image23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0.png"/><Relationship Id="rId8" Type="http://schemas.openxmlformats.org/officeDocument/2006/relationships/image" Target="../media/image257.png"/><Relationship Id="rId7" Type="http://schemas.openxmlformats.org/officeDocument/2006/relationships/image" Target="../media/image256.png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Relationship Id="rId3" Type="http://schemas.openxmlformats.org/officeDocument/2006/relationships/image" Target="../media/image252.png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2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image" Target="../media/image185.png"/><Relationship Id="rId7" Type="http://schemas.openxmlformats.org/officeDocument/2006/relationships/tags" Target="../tags/tag271.xml"/><Relationship Id="rId6" Type="http://schemas.openxmlformats.org/officeDocument/2006/relationships/image" Target="../media/image259.png"/><Relationship Id="rId5" Type="http://schemas.openxmlformats.org/officeDocument/2006/relationships/tags" Target="../tags/tag270.xml"/><Relationship Id="rId43" Type="http://schemas.openxmlformats.org/officeDocument/2006/relationships/notesSlide" Target="../notesSlides/notesSlide29.xml"/><Relationship Id="rId42" Type="http://schemas.openxmlformats.org/officeDocument/2006/relationships/slideLayout" Target="../slideLayouts/slideLayout1.xml"/><Relationship Id="rId41" Type="http://schemas.openxmlformats.org/officeDocument/2006/relationships/tags" Target="../tags/tag293.xml"/><Relationship Id="rId40" Type="http://schemas.openxmlformats.org/officeDocument/2006/relationships/tags" Target="../tags/tag292.xml"/><Relationship Id="rId4" Type="http://schemas.openxmlformats.org/officeDocument/2006/relationships/image" Target="../media/image258.png"/><Relationship Id="rId39" Type="http://schemas.openxmlformats.org/officeDocument/2006/relationships/tags" Target="../tags/tag291.xml"/><Relationship Id="rId38" Type="http://schemas.openxmlformats.org/officeDocument/2006/relationships/tags" Target="../tags/tag290.xml"/><Relationship Id="rId37" Type="http://schemas.openxmlformats.org/officeDocument/2006/relationships/tags" Target="../tags/tag289.xml"/><Relationship Id="rId36" Type="http://schemas.openxmlformats.org/officeDocument/2006/relationships/tags" Target="../tags/tag288.xml"/><Relationship Id="rId35" Type="http://schemas.openxmlformats.org/officeDocument/2006/relationships/tags" Target="../tags/tag287.xml"/><Relationship Id="rId34" Type="http://schemas.openxmlformats.org/officeDocument/2006/relationships/tags" Target="../tags/tag286.xml"/><Relationship Id="rId33" Type="http://schemas.openxmlformats.org/officeDocument/2006/relationships/tags" Target="../tags/tag285.xml"/><Relationship Id="rId32" Type="http://schemas.openxmlformats.org/officeDocument/2006/relationships/tags" Target="../tags/tag284.xml"/><Relationship Id="rId31" Type="http://schemas.openxmlformats.org/officeDocument/2006/relationships/image" Target="../media/image270.png"/><Relationship Id="rId30" Type="http://schemas.openxmlformats.org/officeDocument/2006/relationships/tags" Target="../tags/tag283.xml"/><Relationship Id="rId3" Type="http://schemas.openxmlformats.org/officeDocument/2006/relationships/tags" Target="../tags/tag269.xml"/><Relationship Id="rId29" Type="http://schemas.openxmlformats.org/officeDocument/2006/relationships/image" Target="../media/image269.png"/><Relationship Id="rId28" Type="http://schemas.openxmlformats.org/officeDocument/2006/relationships/tags" Target="../tags/tag282.xml"/><Relationship Id="rId27" Type="http://schemas.openxmlformats.org/officeDocument/2006/relationships/tags" Target="../tags/tag281.xml"/><Relationship Id="rId26" Type="http://schemas.openxmlformats.org/officeDocument/2006/relationships/image" Target="../media/image268.png"/><Relationship Id="rId25" Type="http://schemas.openxmlformats.org/officeDocument/2006/relationships/tags" Target="../tags/tag280.xml"/><Relationship Id="rId24" Type="http://schemas.openxmlformats.org/officeDocument/2006/relationships/image" Target="../media/image267.png"/><Relationship Id="rId23" Type="http://schemas.openxmlformats.org/officeDocument/2006/relationships/tags" Target="../tags/tag279.xml"/><Relationship Id="rId22" Type="http://schemas.openxmlformats.org/officeDocument/2006/relationships/image" Target="../media/image266.png"/><Relationship Id="rId21" Type="http://schemas.openxmlformats.org/officeDocument/2006/relationships/tags" Target="../tags/tag278.xml"/><Relationship Id="rId20" Type="http://schemas.openxmlformats.org/officeDocument/2006/relationships/image" Target="../media/image265.png"/><Relationship Id="rId2" Type="http://schemas.openxmlformats.org/officeDocument/2006/relationships/image" Target="../media/image17.png"/><Relationship Id="rId19" Type="http://schemas.openxmlformats.org/officeDocument/2006/relationships/tags" Target="../tags/tag277.xml"/><Relationship Id="rId18" Type="http://schemas.openxmlformats.org/officeDocument/2006/relationships/image" Target="../media/image264.png"/><Relationship Id="rId17" Type="http://schemas.openxmlformats.org/officeDocument/2006/relationships/tags" Target="../tags/tag276.xml"/><Relationship Id="rId16" Type="http://schemas.openxmlformats.org/officeDocument/2006/relationships/image" Target="../media/image263.png"/><Relationship Id="rId15" Type="http://schemas.openxmlformats.org/officeDocument/2006/relationships/tags" Target="../tags/tag275.xml"/><Relationship Id="rId14" Type="http://schemas.openxmlformats.org/officeDocument/2006/relationships/image" Target="../media/image262.png"/><Relationship Id="rId13" Type="http://schemas.openxmlformats.org/officeDocument/2006/relationships/tags" Target="../tags/tag274.xml"/><Relationship Id="rId12" Type="http://schemas.openxmlformats.org/officeDocument/2006/relationships/image" Target="../media/image261.png"/><Relationship Id="rId11" Type="http://schemas.openxmlformats.org/officeDocument/2006/relationships/tags" Target="../tags/tag273.xml"/><Relationship Id="rId10" Type="http://schemas.openxmlformats.org/officeDocument/2006/relationships/image" Target="../media/image260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25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tags" Target="../tags/tag14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1.xml"/><Relationship Id="rId33" Type="http://schemas.openxmlformats.org/officeDocument/2006/relationships/image" Target="../media/image17.png"/><Relationship Id="rId32" Type="http://schemas.openxmlformats.org/officeDocument/2006/relationships/tags" Target="../tags/tag28.xml"/><Relationship Id="rId31" Type="http://schemas.openxmlformats.org/officeDocument/2006/relationships/tags" Target="../tags/tag27.xml"/><Relationship Id="rId30" Type="http://schemas.openxmlformats.org/officeDocument/2006/relationships/tags" Target="../tags/tag26.xml"/><Relationship Id="rId3" Type="http://schemas.openxmlformats.org/officeDocument/2006/relationships/image" Target="../media/image23.png"/><Relationship Id="rId29" Type="http://schemas.openxmlformats.org/officeDocument/2006/relationships/tags" Target="../tags/tag25.xml"/><Relationship Id="rId28" Type="http://schemas.openxmlformats.org/officeDocument/2006/relationships/tags" Target="../tags/tag24.xml"/><Relationship Id="rId27" Type="http://schemas.openxmlformats.org/officeDocument/2006/relationships/tags" Target="../tags/tag23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image" Target="../media/image37.png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image" Target="../media/image33.png"/><Relationship Id="rId2" Type="http://schemas.openxmlformats.org/officeDocument/2006/relationships/tags" Target="../tags/tag13.xml"/><Relationship Id="rId19" Type="http://schemas.openxmlformats.org/officeDocument/2006/relationships/image" Target="../media/image32.png"/><Relationship Id="rId18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image" Target="../media/image26.png"/><Relationship Id="rId10" Type="http://schemas.openxmlformats.org/officeDocument/2006/relationships/tags" Target="../tags/tag18.xml"/><Relationship Id="rId1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8.png"/><Relationship Id="rId8" Type="http://schemas.openxmlformats.org/officeDocument/2006/relationships/image" Target="../media/image277.png"/><Relationship Id="rId7" Type="http://schemas.openxmlformats.org/officeDocument/2006/relationships/image" Target="../media/image276.png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Relationship Id="rId3" Type="http://schemas.openxmlformats.org/officeDocument/2006/relationships/image" Target="../media/image272.png"/><Relationship Id="rId20" Type="http://schemas.openxmlformats.org/officeDocument/2006/relationships/notesSlide" Target="../notesSlides/notesSlide30.xml"/><Relationship Id="rId2" Type="http://schemas.openxmlformats.org/officeDocument/2006/relationships/image" Target="../media/image271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87.png"/><Relationship Id="rId17" Type="http://schemas.openxmlformats.org/officeDocument/2006/relationships/image" Target="../media/image286.png"/><Relationship Id="rId16" Type="http://schemas.openxmlformats.org/officeDocument/2006/relationships/image" Target="../media/image285.png"/><Relationship Id="rId15" Type="http://schemas.openxmlformats.org/officeDocument/2006/relationships/image" Target="../media/image284.png"/><Relationship Id="rId14" Type="http://schemas.openxmlformats.org/officeDocument/2006/relationships/image" Target="../media/image283.png"/><Relationship Id="rId13" Type="http://schemas.openxmlformats.org/officeDocument/2006/relationships/image" Target="../media/image282.png"/><Relationship Id="rId12" Type="http://schemas.openxmlformats.org/officeDocument/2006/relationships/image" Target="../media/image281.png"/><Relationship Id="rId11" Type="http://schemas.openxmlformats.org/officeDocument/2006/relationships/image" Target="../media/image280.png"/><Relationship Id="rId10" Type="http://schemas.openxmlformats.org/officeDocument/2006/relationships/image" Target="../media/image279.png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tags" Target="../tags/tag30.xml"/><Relationship Id="rId7" Type="http://schemas.openxmlformats.org/officeDocument/2006/relationships/image" Target="../media/image42.png"/><Relationship Id="rId6" Type="http://schemas.openxmlformats.org/officeDocument/2006/relationships/tags" Target="../tags/tag29.xml"/><Relationship Id="rId53" Type="http://schemas.openxmlformats.org/officeDocument/2006/relationships/notesSlide" Target="../notesSlides/notesSlide4.xml"/><Relationship Id="rId52" Type="http://schemas.openxmlformats.org/officeDocument/2006/relationships/slideLayout" Target="../slideLayouts/slideLayout1.xml"/><Relationship Id="rId51" Type="http://schemas.openxmlformats.org/officeDocument/2006/relationships/tags" Target="../tags/tag69.xml"/><Relationship Id="rId50" Type="http://schemas.openxmlformats.org/officeDocument/2006/relationships/tags" Target="../tags/tag68.xml"/><Relationship Id="rId5" Type="http://schemas.openxmlformats.org/officeDocument/2006/relationships/image" Target="../media/image41.png"/><Relationship Id="rId49" Type="http://schemas.openxmlformats.org/officeDocument/2006/relationships/tags" Target="../tags/tag67.xml"/><Relationship Id="rId48" Type="http://schemas.openxmlformats.org/officeDocument/2006/relationships/tags" Target="../tags/tag66.xml"/><Relationship Id="rId47" Type="http://schemas.openxmlformats.org/officeDocument/2006/relationships/tags" Target="../tags/tag65.xml"/><Relationship Id="rId46" Type="http://schemas.openxmlformats.org/officeDocument/2006/relationships/tags" Target="../tags/tag64.xml"/><Relationship Id="rId45" Type="http://schemas.openxmlformats.org/officeDocument/2006/relationships/tags" Target="../tags/tag63.xml"/><Relationship Id="rId44" Type="http://schemas.openxmlformats.org/officeDocument/2006/relationships/tags" Target="../tags/tag62.xml"/><Relationship Id="rId43" Type="http://schemas.openxmlformats.org/officeDocument/2006/relationships/tags" Target="../tags/tag61.xml"/><Relationship Id="rId42" Type="http://schemas.openxmlformats.org/officeDocument/2006/relationships/tags" Target="../tags/tag60.xml"/><Relationship Id="rId41" Type="http://schemas.openxmlformats.org/officeDocument/2006/relationships/tags" Target="../tags/tag59.xml"/><Relationship Id="rId40" Type="http://schemas.openxmlformats.org/officeDocument/2006/relationships/tags" Target="../tags/tag58.xml"/><Relationship Id="rId4" Type="http://schemas.openxmlformats.org/officeDocument/2006/relationships/image" Target="../media/image40.png"/><Relationship Id="rId39" Type="http://schemas.openxmlformats.org/officeDocument/2006/relationships/tags" Target="../tags/tag57.xml"/><Relationship Id="rId38" Type="http://schemas.openxmlformats.org/officeDocument/2006/relationships/tags" Target="../tags/tag56.xml"/><Relationship Id="rId37" Type="http://schemas.openxmlformats.org/officeDocument/2006/relationships/tags" Target="../tags/tag55.xml"/><Relationship Id="rId36" Type="http://schemas.openxmlformats.org/officeDocument/2006/relationships/tags" Target="../tags/tag54.xml"/><Relationship Id="rId35" Type="http://schemas.openxmlformats.org/officeDocument/2006/relationships/tags" Target="../tags/tag53.xml"/><Relationship Id="rId34" Type="http://schemas.openxmlformats.org/officeDocument/2006/relationships/tags" Target="../tags/tag52.xml"/><Relationship Id="rId33" Type="http://schemas.openxmlformats.org/officeDocument/2006/relationships/tags" Target="../tags/tag51.xml"/><Relationship Id="rId32" Type="http://schemas.openxmlformats.org/officeDocument/2006/relationships/tags" Target="../tags/tag50.xml"/><Relationship Id="rId31" Type="http://schemas.openxmlformats.org/officeDocument/2006/relationships/tags" Target="../tags/tag49.xml"/><Relationship Id="rId30" Type="http://schemas.openxmlformats.org/officeDocument/2006/relationships/tags" Target="../tags/tag48.xml"/><Relationship Id="rId3" Type="http://schemas.openxmlformats.org/officeDocument/2006/relationships/image" Target="../media/image39.png"/><Relationship Id="rId29" Type="http://schemas.openxmlformats.org/officeDocument/2006/relationships/tags" Target="../tags/tag47.xml"/><Relationship Id="rId28" Type="http://schemas.openxmlformats.org/officeDocument/2006/relationships/tags" Target="../tags/tag46.xml"/><Relationship Id="rId27" Type="http://schemas.openxmlformats.org/officeDocument/2006/relationships/tags" Target="../tags/tag45.xml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image" Target="../media/image17.png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image" Target="../media/image46.png"/><Relationship Id="rId14" Type="http://schemas.openxmlformats.org/officeDocument/2006/relationships/tags" Target="../tags/tag33.xml"/><Relationship Id="rId13" Type="http://schemas.openxmlformats.org/officeDocument/2006/relationships/image" Target="../media/image45.png"/><Relationship Id="rId12" Type="http://schemas.openxmlformats.org/officeDocument/2006/relationships/tags" Target="../tags/tag32.xml"/><Relationship Id="rId11" Type="http://schemas.openxmlformats.org/officeDocument/2006/relationships/image" Target="../media/image44.png"/><Relationship Id="rId10" Type="http://schemas.openxmlformats.org/officeDocument/2006/relationships/tags" Target="../tags/tag31.xml"/><Relationship Id="rId1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tags" Target="../tags/tag71.xml"/><Relationship Id="rId5" Type="http://schemas.openxmlformats.org/officeDocument/2006/relationships/image" Target="../media/image48.png"/><Relationship Id="rId4" Type="http://schemas.openxmlformats.org/officeDocument/2006/relationships/tags" Target="../tags/tag70.xml"/><Relationship Id="rId39" Type="http://schemas.openxmlformats.org/officeDocument/2006/relationships/notesSlide" Target="../notesSlides/notesSlide5.x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90.xml"/><Relationship Id="rId36" Type="http://schemas.openxmlformats.org/officeDocument/2006/relationships/tags" Target="../tags/tag89.xml"/><Relationship Id="rId35" Type="http://schemas.openxmlformats.org/officeDocument/2006/relationships/tags" Target="../tags/tag88.xml"/><Relationship Id="rId34" Type="http://schemas.openxmlformats.org/officeDocument/2006/relationships/tags" Target="../tags/tag87.xml"/><Relationship Id="rId33" Type="http://schemas.openxmlformats.org/officeDocument/2006/relationships/tags" Target="../tags/tag86.xml"/><Relationship Id="rId32" Type="http://schemas.openxmlformats.org/officeDocument/2006/relationships/tags" Target="../tags/tag85.xml"/><Relationship Id="rId31" Type="http://schemas.openxmlformats.org/officeDocument/2006/relationships/tags" Target="../tags/tag84.xml"/><Relationship Id="rId30" Type="http://schemas.openxmlformats.org/officeDocument/2006/relationships/tags" Target="../tags/tag83.xml"/><Relationship Id="rId3" Type="http://schemas.openxmlformats.org/officeDocument/2006/relationships/image" Target="../media/image47.png"/><Relationship Id="rId29" Type="http://schemas.openxmlformats.org/officeDocument/2006/relationships/tags" Target="../tags/tag82.xml"/><Relationship Id="rId28" Type="http://schemas.openxmlformats.org/officeDocument/2006/relationships/image" Target="../media/image60.png"/><Relationship Id="rId27" Type="http://schemas.openxmlformats.org/officeDocument/2006/relationships/tags" Target="../tags/tag81.xml"/><Relationship Id="rId26" Type="http://schemas.openxmlformats.org/officeDocument/2006/relationships/image" Target="../media/image59.png"/><Relationship Id="rId25" Type="http://schemas.openxmlformats.org/officeDocument/2006/relationships/tags" Target="../tags/tag80.xml"/><Relationship Id="rId24" Type="http://schemas.openxmlformats.org/officeDocument/2006/relationships/image" Target="../media/image58.png"/><Relationship Id="rId23" Type="http://schemas.openxmlformats.org/officeDocument/2006/relationships/tags" Target="../tags/tag79.xml"/><Relationship Id="rId22" Type="http://schemas.openxmlformats.org/officeDocument/2006/relationships/image" Target="../media/image57.png"/><Relationship Id="rId21" Type="http://schemas.openxmlformats.org/officeDocument/2006/relationships/tags" Target="../tags/tag78.xml"/><Relationship Id="rId20" Type="http://schemas.openxmlformats.org/officeDocument/2006/relationships/image" Target="../media/image56.png"/><Relationship Id="rId2" Type="http://schemas.openxmlformats.org/officeDocument/2006/relationships/image" Target="../media/image17.png"/><Relationship Id="rId19" Type="http://schemas.openxmlformats.org/officeDocument/2006/relationships/tags" Target="../tags/tag77.xml"/><Relationship Id="rId18" Type="http://schemas.openxmlformats.org/officeDocument/2006/relationships/image" Target="../media/image55.png"/><Relationship Id="rId17" Type="http://schemas.openxmlformats.org/officeDocument/2006/relationships/tags" Target="../tags/tag76.xml"/><Relationship Id="rId16" Type="http://schemas.openxmlformats.org/officeDocument/2006/relationships/image" Target="../media/image54.png"/><Relationship Id="rId15" Type="http://schemas.openxmlformats.org/officeDocument/2006/relationships/tags" Target="../tags/tag75.xml"/><Relationship Id="rId14" Type="http://schemas.openxmlformats.org/officeDocument/2006/relationships/image" Target="../media/image53.png"/><Relationship Id="rId13" Type="http://schemas.openxmlformats.org/officeDocument/2006/relationships/tags" Target="../tags/tag74.xml"/><Relationship Id="rId12" Type="http://schemas.openxmlformats.org/officeDocument/2006/relationships/image" Target="../media/image52.png"/><Relationship Id="rId11" Type="http://schemas.openxmlformats.org/officeDocument/2006/relationships/tags" Target="../tags/tag73.xml"/><Relationship Id="rId10" Type="http://schemas.openxmlformats.org/officeDocument/2006/relationships/image" Target="../media/image51.png"/><Relationship Id="rId1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tags" Target="../tags/tag93.xml"/><Relationship Id="rId7" Type="http://schemas.openxmlformats.org/officeDocument/2006/relationships/image" Target="../media/image63.png"/><Relationship Id="rId6" Type="http://schemas.openxmlformats.org/officeDocument/2006/relationships/tags" Target="../tags/tag92.xml"/><Relationship Id="rId5" Type="http://schemas.openxmlformats.org/officeDocument/2006/relationships/image" Target="../media/image62.png"/><Relationship Id="rId40" Type="http://schemas.openxmlformats.org/officeDocument/2006/relationships/notesSlide" Target="../notesSlides/notesSlide6.xml"/><Relationship Id="rId4" Type="http://schemas.openxmlformats.org/officeDocument/2006/relationships/tags" Target="../tags/tag91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109.xml"/><Relationship Id="rId37" Type="http://schemas.openxmlformats.org/officeDocument/2006/relationships/tags" Target="../tags/tag108.xml"/><Relationship Id="rId36" Type="http://schemas.openxmlformats.org/officeDocument/2006/relationships/tags" Target="../tags/tag107.xml"/><Relationship Id="rId35" Type="http://schemas.openxmlformats.org/officeDocument/2006/relationships/tags" Target="../tags/tag106.xml"/><Relationship Id="rId34" Type="http://schemas.openxmlformats.org/officeDocument/2006/relationships/tags" Target="../tags/tag105.xml"/><Relationship Id="rId33" Type="http://schemas.openxmlformats.org/officeDocument/2006/relationships/tags" Target="../tags/tag104.xml"/><Relationship Id="rId32" Type="http://schemas.openxmlformats.org/officeDocument/2006/relationships/tags" Target="../tags/tag103.xml"/><Relationship Id="rId31" Type="http://schemas.openxmlformats.org/officeDocument/2006/relationships/tags" Target="../tags/tag102.xml"/><Relationship Id="rId30" Type="http://schemas.openxmlformats.org/officeDocument/2006/relationships/image" Target="../media/image77.png"/><Relationship Id="rId3" Type="http://schemas.openxmlformats.org/officeDocument/2006/relationships/image" Target="../media/image61.png"/><Relationship Id="rId29" Type="http://schemas.openxmlformats.org/officeDocument/2006/relationships/image" Target="../media/image76.png"/><Relationship Id="rId28" Type="http://schemas.openxmlformats.org/officeDocument/2006/relationships/image" Target="../media/image75.png"/><Relationship Id="rId27" Type="http://schemas.openxmlformats.org/officeDocument/2006/relationships/tags" Target="../tags/tag101.xml"/><Relationship Id="rId26" Type="http://schemas.openxmlformats.org/officeDocument/2006/relationships/image" Target="../media/image74.png"/><Relationship Id="rId25" Type="http://schemas.openxmlformats.org/officeDocument/2006/relationships/tags" Target="../tags/tag100.xml"/><Relationship Id="rId24" Type="http://schemas.openxmlformats.org/officeDocument/2006/relationships/image" Target="../media/image73.png"/><Relationship Id="rId23" Type="http://schemas.openxmlformats.org/officeDocument/2006/relationships/tags" Target="../tags/tag99.xml"/><Relationship Id="rId22" Type="http://schemas.openxmlformats.org/officeDocument/2006/relationships/image" Target="../media/image72.png"/><Relationship Id="rId21" Type="http://schemas.openxmlformats.org/officeDocument/2006/relationships/tags" Target="../tags/tag98.xml"/><Relationship Id="rId20" Type="http://schemas.openxmlformats.org/officeDocument/2006/relationships/image" Target="../media/image71.png"/><Relationship Id="rId2" Type="http://schemas.openxmlformats.org/officeDocument/2006/relationships/image" Target="../media/image17.png"/><Relationship Id="rId19" Type="http://schemas.openxmlformats.org/officeDocument/2006/relationships/tags" Target="../tags/tag97.xml"/><Relationship Id="rId18" Type="http://schemas.openxmlformats.org/officeDocument/2006/relationships/image" Target="../media/image70.png"/><Relationship Id="rId17" Type="http://schemas.openxmlformats.org/officeDocument/2006/relationships/tags" Target="../tags/tag96.xml"/><Relationship Id="rId16" Type="http://schemas.openxmlformats.org/officeDocument/2006/relationships/image" Target="../media/image69.png"/><Relationship Id="rId15" Type="http://schemas.openxmlformats.org/officeDocument/2006/relationships/image" Target="../media/image68.png"/><Relationship Id="rId14" Type="http://schemas.openxmlformats.org/officeDocument/2006/relationships/image" Target="../media/image67.png"/><Relationship Id="rId13" Type="http://schemas.openxmlformats.org/officeDocument/2006/relationships/tags" Target="../tags/tag95.xml"/><Relationship Id="rId12" Type="http://schemas.openxmlformats.org/officeDocument/2006/relationships/image" Target="../media/image66.png"/><Relationship Id="rId11" Type="http://schemas.openxmlformats.org/officeDocument/2006/relationships/tags" Target="../tags/tag94.xml"/><Relationship Id="rId10" Type="http://schemas.openxmlformats.org/officeDocument/2006/relationships/image" Target="../media/image65.png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3" Type="http://schemas.openxmlformats.org/officeDocument/2006/relationships/notesSlide" Target="../notesSlides/notesSlide7.xml"/><Relationship Id="rId32" Type="http://schemas.openxmlformats.org/officeDocument/2006/relationships/slideLayout" Target="../slideLayouts/slideLayout1.xml"/><Relationship Id="rId31" Type="http://schemas.openxmlformats.org/officeDocument/2006/relationships/image" Target="../media/image106.png"/><Relationship Id="rId30" Type="http://schemas.openxmlformats.org/officeDocument/2006/relationships/image" Target="../media/image105.png"/><Relationship Id="rId3" Type="http://schemas.openxmlformats.org/officeDocument/2006/relationships/image" Target="../media/image78.png"/><Relationship Id="rId29" Type="http://schemas.openxmlformats.org/officeDocument/2006/relationships/image" Target="../media/image104.png"/><Relationship Id="rId28" Type="http://schemas.openxmlformats.org/officeDocument/2006/relationships/image" Target="../media/image103.png"/><Relationship Id="rId27" Type="http://schemas.openxmlformats.org/officeDocument/2006/relationships/image" Target="../media/image102.png"/><Relationship Id="rId26" Type="http://schemas.openxmlformats.org/officeDocument/2006/relationships/image" Target="../media/image101.png"/><Relationship Id="rId25" Type="http://schemas.openxmlformats.org/officeDocument/2006/relationships/image" Target="../media/image100.png"/><Relationship Id="rId24" Type="http://schemas.openxmlformats.org/officeDocument/2006/relationships/image" Target="../media/image99.png"/><Relationship Id="rId23" Type="http://schemas.openxmlformats.org/officeDocument/2006/relationships/image" Target="../media/image98.png"/><Relationship Id="rId22" Type="http://schemas.openxmlformats.org/officeDocument/2006/relationships/image" Target="../media/image97.png"/><Relationship Id="rId21" Type="http://schemas.openxmlformats.org/officeDocument/2006/relationships/image" Target="../media/image96.png"/><Relationship Id="rId20" Type="http://schemas.openxmlformats.org/officeDocument/2006/relationships/image" Target="../media/image95.png"/><Relationship Id="rId2" Type="http://schemas.openxmlformats.org/officeDocument/2006/relationships/image" Target="../media/image17.png"/><Relationship Id="rId19" Type="http://schemas.openxmlformats.org/officeDocument/2006/relationships/image" Target="../media/image94.png"/><Relationship Id="rId18" Type="http://schemas.openxmlformats.org/officeDocument/2006/relationships/image" Target="../media/image93.png"/><Relationship Id="rId17" Type="http://schemas.openxmlformats.org/officeDocument/2006/relationships/image" Target="../media/image92.png"/><Relationship Id="rId16" Type="http://schemas.openxmlformats.org/officeDocument/2006/relationships/image" Target="../media/image91.png"/><Relationship Id="rId15" Type="http://schemas.openxmlformats.org/officeDocument/2006/relationships/image" Target="../media/image90.png"/><Relationship Id="rId14" Type="http://schemas.openxmlformats.org/officeDocument/2006/relationships/image" Target="../media/image89.png"/><Relationship Id="rId13" Type="http://schemas.openxmlformats.org/officeDocument/2006/relationships/image" Target="../media/image88.png"/><Relationship Id="rId12" Type="http://schemas.openxmlformats.org/officeDocument/2006/relationships/image" Target="../media/image87.png"/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5" Type="http://schemas.openxmlformats.org/officeDocument/2006/relationships/notesSlide" Target="../notesSlides/notesSlide8.xml"/><Relationship Id="rId34" Type="http://schemas.openxmlformats.org/officeDocument/2006/relationships/slideLayout" Target="../slideLayouts/slideLayout1.xml"/><Relationship Id="rId33" Type="http://schemas.openxmlformats.org/officeDocument/2006/relationships/image" Target="../media/image111.png"/><Relationship Id="rId32" Type="http://schemas.openxmlformats.org/officeDocument/2006/relationships/tags" Target="../tags/tag135.xml"/><Relationship Id="rId31" Type="http://schemas.openxmlformats.org/officeDocument/2006/relationships/image" Target="../media/image110.png"/><Relationship Id="rId30" Type="http://schemas.openxmlformats.org/officeDocument/2006/relationships/tags" Target="../tags/tag134.xml"/><Relationship Id="rId3" Type="http://schemas.openxmlformats.org/officeDocument/2006/relationships/tags" Target="../tags/tag110.xml"/><Relationship Id="rId29" Type="http://schemas.openxmlformats.org/officeDocument/2006/relationships/image" Target="../media/image109.png"/><Relationship Id="rId28" Type="http://schemas.openxmlformats.org/officeDocument/2006/relationships/tags" Target="../tags/tag133.xml"/><Relationship Id="rId27" Type="http://schemas.openxmlformats.org/officeDocument/2006/relationships/image" Target="../media/image108.png"/><Relationship Id="rId26" Type="http://schemas.openxmlformats.org/officeDocument/2006/relationships/tags" Target="../tags/tag132.xml"/><Relationship Id="rId25" Type="http://schemas.openxmlformats.org/officeDocument/2006/relationships/image" Target="../media/image107.png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image" Target="../media/image17.png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2.png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60686"/>
            <a:ext cx="952500" cy="5499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32286"/>
            <a:ext cx="952500" cy="5499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71" y="3703886"/>
            <a:ext cx="952500" cy="54992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075486"/>
            <a:ext cx="952500" cy="54992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303586"/>
            <a:ext cx="952500" cy="54992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580" y="2675186"/>
            <a:ext cx="952500" cy="54992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0" y="4046786"/>
            <a:ext cx="952500" cy="54992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5418386"/>
            <a:ext cx="952500" cy="54992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2438400" cy="2438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19600"/>
            <a:ext cx="2438400" cy="2438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748" y="254748"/>
            <a:ext cx="862105" cy="86210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651" y="2628900"/>
            <a:ext cx="914400" cy="38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0401" y="4305300"/>
            <a:ext cx="285750" cy="34226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6866" y="4305300"/>
            <a:ext cx="285750" cy="3429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3392805" y="1438910"/>
            <a:ext cx="6311900" cy="477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5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5400" b="1" dirty="0">
                <a:solidFill>
                  <a:srgbClr val="374151"/>
                </a:solidFill>
                <a:latin typeface="黑体" panose="02010609060101010101" charset="-122"/>
                <a:ea typeface="黑体" panose="02010609060101010101" charset="-122"/>
                <a:cs typeface="ui-sans-serif" pitchFamily="34" charset="-120"/>
              </a:rPr>
              <a:t>AI</a:t>
            </a:r>
            <a:r>
              <a:rPr lang="en-US" sz="5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审计平台</a:t>
            </a:r>
            <a:r>
              <a:rPr lang="en-US" sz="3160" b="1" dirty="0">
                <a:solidFill>
                  <a:srgbClr val="000000">
                    <a:alpha val="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新布</a:t>
            </a:r>
            <a:endParaRPr lang="en-US" sz="3160" dirty="0"/>
          </a:p>
        </p:txBody>
      </p:sp>
      <p:sp>
        <p:nvSpPr>
          <p:cNvPr id="21" name="Text 1"/>
          <p:cNvSpPr/>
          <p:nvPr/>
        </p:nvSpPr>
        <p:spPr>
          <a:xfrm>
            <a:off x="3891917" y="2149475"/>
            <a:ext cx="4599786" cy="3460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3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购新补贴审计模块</a:t>
            </a:r>
            <a:endParaRPr lang="en-US" sz="32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2" name="Text 2"/>
          <p:cNvSpPr/>
          <p:nvPr/>
        </p:nvSpPr>
        <p:spPr>
          <a:xfrm>
            <a:off x="3796032" y="3540760"/>
            <a:ext cx="4599786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zh-CN" altLang="en-US" sz="28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开创</a:t>
            </a:r>
            <a:r>
              <a:rPr lang="en-US" sz="28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智能审计</a:t>
            </a:r>
            <a:endParaRPr lang="en-US" sz="28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3"/>
          <p:cNvSpPr/>
          <p:nvPr/>
        </p:nvSpPr>
        <p:spPr>
          <a:xfrm>
            <a:off x="4249906" y="4724400"/>
            <a:ext cx="586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等线" panose="02010600030101010101" charset="-122"/>
                <a:ea typeface="等线" panose="02010600030101010101" charset="-122"/>
                <a:cs typeface="ui-sans-serif" pitchFamily="34" charset="-120"/>
              </a:rPr>
              <a:t>人工智能</a:t>
            </a:r>
            <a:endParaRPr lang="en-US" sz="98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Text 4"/>
          <p:cNvSpPr/>
          <p:nvPr/>
        </p:nvSpPr>
        <p:spPr>
          <a:xfrm>
            <a:off x="5240506" y="4724400"/>
            <a:ext cx="586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zh-CN" altLang="en-US" sz="980" dirty="0"/>
              <a:t>数据处理</a:t>
            </a:r>
            <a:endParaRPr lang="zh-CN" altLang="en-US" sz="980" dirty="0"/>
          </a:p>
        </p:txBody>
      </p:sp>
      <p:sp>
        <p:nvSpPr>
          <p:cNvPr id="25" name="Text 5"/>
          <p:cNvSpPr/>
          <p:nvPr/>
        </p:nvSpPr>
        <p:spPr>
          <a:xfrm>
            <a:off x="6424464" y="4724400"/>
            <a:ext cx="733425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zh-CN" altLang="en-US" sz="980" dirty="0"/>
              <a:t>智能分析</a:t>
            </a:r>
            <a:endParaRPr lang="zh-CN" altLang="en-US" sz="980" dirty="0"/>
          </a:p>
        </p:txBody>
      </p:sp>
      <p:sp>
        <p:nvSpPr>
          <p:cNvPr id="26" name="Text 6"/>
          <p:cNvSpPr/>
          <p:nvPr/>
        </p:nvSpPr>
        <p:spPr>
          <a:xfrm>
            <a:off x="7417921" y="4724400"/>
            <a:ext cx="586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zh-CN" altLang="en-US" sz="980" dirty="0"/>
              <a:t>风险预警</a:t>
            </a:r>
            <a:endParaRPr lang="zh-CN" altLang="en-US" sz="980" dirty="0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9245" y="4253865"/>
            <a:ext cx="268605" cy="409575"/>
          </a:xfrm>
          <a:prstGeom prst="rect">
            <a:avLst/>
          </a:prstGeom>
        </p:spPr>
      </p:pic>
      <p:pic>
        <p:nvPicPr>
          <p:cNvPr id="30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1900" y="4305300"/>
            <a:ext cx="267970" cy="358140"/>
          </a:xfrm>
          <a:prstGeom prst="rect">
            <a:avLst/>
          </a:prstGeom>
        </p:spPr>
      </p:pic>
      <p:sp>
        <p:nvSpPr>
          <p:cNvPr id="31" name="任意多边形 30"/>
          <p:cNvSpPr/>
          <p:nvPr>
            <p:custDataLst>
              <p:tags r:id="rId16"/>
            </p:custDataLst>
          </p:nvPr>
        </p:nvSpPr>
        <p:spPr>
          <a:xfrm rot="10800000">
            <a:off x="3031190" y="3999037"/>
            <a:ext cx="9034914" cy="126830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49" h="1986">
                <a:moveTo>
                  <a:pt x="341" y="0"/>
                </a:moveTo>
                <a:cubicBezTo>
                  <a:pt x="350" y="0"/>
                  <a:pt x="357" y="10"/>
                  <a:pt x="357" y="21"/>
                </a:cubicBezTo>
                <a:lnTo>
                  <a:pt x="357" y="112"/>
                </a:lnTo>
                <a:lnTo>
                  <a:pt x="4265" y="112"/>
                </a:lnTo>
                <a:lnTo>
                  <a:pt x="4265" y="111"/>
                </a:lnTo>
                <a:lnTo>
                  <a:pt x="7314" y="111"/>
                </a:lnTo>
                <a:lnTo>
                  <a:pt x="7314" y="109"/>
                </a:lnTo>
                <a:lnTo>
                  <a:pt x="9194" y="109"/>
                </a:lnTo>
                <a:lnTo>
                  <a:pt x="9194" y="107"/>
                </a:lnTo>
                <a:lnTo>
                  <a:pt x="11687" y="107"/>
                </a:lnTo>
                <a:lnTo>
                  <a:pt x="12447" y="107"/>
                </a:lnTo>
                <a:lnTo>
                  <a:pt x="12447" y="109"/>
                </a:lnTo>
                <a:lnTo>
                  <a:pt x="13211" y="109"/>
                </a:lnTo>
                <a:cubicBezTo>
                  <a:pt x="13729" y="109"/>
                  <a:pt x="14149" y="529"/>
                  <a:pt x="14149" y="1048"/>
                </a:cubicBezTo>
                <a:cubicBezTo>
                  <a:pt x="14149" y="1566"/>
                  <a:pt x="13729" y="1986"/>
                  <a:pt x="13211" y="1986"/>
                </a:cubicBezTo>
                <a:lnTo>
                  <a:pt x="11831" y="1986"/>
                </a:lnTo>
                <a:lnTo>
                  <a:pt x="11831" y="1984"/>
                </a:lnTo>
                <a:lnTo>
                  <a:pt x="11687" y="1984"/>
                </a:lnTo>
                <a:lnTo>
                  <a:pt x="11318" y="1984"/>
                </a:lnTo>
                <a:lnTo>
                  <a:pt x="11310" y="1984"/>
                </a:lnTo>
                <a:lnTo>
                  <a:pt x="9688" y="1984"/>
                </a:lnTo>
                <a:lnTo>
                  <a:pt x="9176" y="1984"/>
                </a:lnTo>
                <a:lnTo>
                  <a:pt x="9176" y="1660"/>
                </a:lnTo>
                <a:lnTo>
                  <a:pt x="9688" y="1660"/>
                </a:lnTo>
                <a:lnTo>
                  <a:pt x="11310" y="1660"/>
                </a:lnTo>
                <a:lnTo>
                  <a:pt x="11318" y="1660"/>
                </a:lnTo>
                <a:lnTo>
                  <a:pt x="11687" y="1660"/>
                </a:lnTo>
                <a:lnTo>
                  <a:pt x="12447" y="1660"/>
                </a:lnTo>
                <a:lnTo>
                  <a:pt x="12447" y="1662"/>
                </a:lnTo>
                <a:lnTo>
                  <a:pt x="13189" y="1662"/>
                </a:lnTo>
                <a:cubicBezTo>
                  <a:pt x="13529" y="1662"/>
                  <a:pt x="13804" y="1387"/>
                  <a:pt x="13804" y="1048"/>
                </a:cubicBezTo>
                <a:cubicBezTo>
                  <a:pt x="13804" y="708"/>
                  <a:pt x="13529" y="433"/>
                  <a:pt x="13189" y="433"/>
                </a:cubicBezTo>
                <a:lnTo>
                  <a:pt x="10359" y="433"/>
                </a:lnTo>
                <a:lnTo>
                  <a:pt x="10359" y="434"/>
                </a:lnTo>
                <a:lnTo>
                  <a:pt x="9194" y="434"/>
                </a:lnTo>
                <a:lnTo>
                  <a:pt x="9194" y="435"/>
                </a:lnTo>
                <a:lnTo>
                  <a:pt x="4265" y="435"/>
                </a:lnTo>
                <a:lnTo>
                  <a:pt x="4265" y="436"/>
                </a:lnTo>
                <a:lnTo>
                  <a:pt x="357" y="436"/>
                </a:lnTo>
                <a:lnTo>
                  <a:pt x="357" y="524"/>
                </a:lnTo>
                <a:cubicBezTo>
                  <a:pt x="357" y="527"/>
                  <a:pt x="356" y="531"/>
                  <a:pt x="355" y="534"/>
                </a:cubicBezTo>
                <a:cubicBezTo>
                  <a:pt x="350" y="545"/>
                  <a:pt x="341" y="548"/>
                  <a:pt x="333" y="542"/>
                </a:cubicBezTo>
                <a:lnTo>
                  <a:pt x="8" y="291"/>
                </a:lnTo>
                <a:cubicBezTo>
                  <a:pt x="6" y="289"/>
                  <a:pt x="4" y="286"/>
                  <a:pt x="2" y="283"/>
                </a:cubicBezTo>
                <a:cubicBezTo>
                  <a:pt x="-2" y="273"/>
                  <a:pt x="0" y="260"/>
                  <a:pt x="8" y="254"/>
                </a:cubicBezTo>
                <a:lnTo>
                  <a:pt x="333" y="3"/>
                </a:lnTo>
                <a:cubicBezTo>
                  <a:pt x="335" y="1"/>
                  <a:pt x="338" y="0"/>
                  <a:pt x="3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54" name="序号"/>
          <p:cNvSpPr/>
          <p:nvPr>
            <p:custDataLst>
              <p:tags r:id="rId17"/>
            </p:custDataLst>
          </p:nvPr>
        </p:nvSpPr>
        <p:spPr>
          <a:xfrm>
            <a:off x="5944229" y="4863498"/>
            <a:ext cx="495510" cy="495510"/>
          </a:xfrm>
          <a:prstGeom prst="ellipse">
            <a:avLst/>
          </a:prstGeom>
          <a:solidFill>
            <a:srgbClr val="FFFFFF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rm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lang="en-US" altLang="zh-CN" sz="1400" b="1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18"/>
            </p:custDataLst>
          </p:nvPr>
        </p:nvSpPr>
        <p:spPr>
          <a:xfrm>
            <a:off x="97079" y="3010571"/>
            <a:ext cx="9072436" cy="1198547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08" h="1877">
                <a:moveTo>
                  <a:pt x="0" y="0"/>
                </a:moveTo>
                <a:lnTo>
                  <a:pt x="9514" y="0"/>
                </a:lnTo>
                <a:lnTo>
                  <a:pt x="9789" y="0"/>
                </a:lnTo>
                <a:lnTo>
                  <a:pt x="12264" y="0"/>
                </a:lnTo>
                <a:lnTo>
                  <a:pt x="12995" y="0"/>
                </a:lnTo>
                <a:lnTo>
                  <a:pt x="13270" y="0"/>
                </a:lnTo>
                <a:cubicBezTo>
                  <a:pt x="13788" y="0"/>
                  <a:pt x="14208" y="420"/>
                  <a:pt x="14208" y="939"/>
                </a:cubicBezTo>
                <a:cubicBezTo>
                  <a:pt x="14208" y="1457"/>
                  <a:pt x="13788" y="1877"/>
                  <a:pt x="13270" y="1877"/>
                </a:cubicBezTo>
                <a:lnTo>
                  <a:pt x="12995" y="1877"/>
                </a:lnTo>
                <a:lnTo>
                  <a:pt x="12264" y="1877"/>
                </a:lnTo>
                <a:lnTo>
                  <a:pt x="11925" y="1877"/>
                </a:lnTo>
                <a:lnTo>
                  <a:pt x="11650" y="1877"/>
                </a:lnTo>
                <a:lnTo>
                  <a:pt x="11650" y="1874"/>
                </a:lnTo>
                <a:lnTo>
                  <a:pt x="10672" y="1874"/>
                </a:lnTo>
                <a:lnTo>
                  <a:pt x="9568" y="1874"/>
                </a:lnTo>
                <a:lnTo>
                  <a:pt x="9543" y="1874"/>
                </a:lnTo>
                <a:lnTo>
                  <a:pt x="9543" y="1550"/>
                </a:lnTo>
                <a:lnTo>
                  <a:pt x="9568" y="1550"/>
                </a:lnTo>
                <a:lnTo>
                  <a:pt x="10672" y="1550"/>
                </a:lnTo>
                <a:lnTo>
                  <a:pt x="11677" y="1550"/>
                </a:lnTo>
                <a:lnTo>
                  <a:pt x="11781" y="1550"/>
                </a:lnTo>
                <a:lnTo>
                  <a:pt x="12324" y="1550"/>
                </a:lnTo>
                <a:lnTo>
                  <a:pt x="12346" y="1550"/>
                </a:lnTo>
                <a:lnTo>
                  <a:pt x="13300" y="1550"/>
                </a:lnTo>
                <a:lnTo>
                  <a:pt x="13300" y="1551"/>
                </a:lnTo>
                <a:lnTo>
                  <a:pt x="13311" y="1550"/>
                </a:lnTo>
                <a:cubicBezTo>
                  <a:pt x="13621" y="1518"/>
                  <a:pt x="13863" y="1257"/>
                  <a:pt x="13863" y="939"/>
                </a:cubicBezTo>
                <a:cubicBezTo>
                  <a:pt x="13863" y="599"/>
                  <a:pt x="13588" y="324"/>
                  <a:pt x="13248" y="324"/>
                </a:cubicBezTo>
                <a:lnTo>
                  <a:pt x="13027" y="324"/>
                </a:lnTo>
                <a:lnTo>
                  <a:pt x="13027" y="326"/>
                </a:lnTo>
                <a:lnTo>
                  <a:pt x="13020" y="326"/>
                </a:lnTo>
                <a:cubicBezTo>
                  <a:pt x="13005" y="325"/>
                  <a:pt x="12989" y="324"/>
                  <a:pt x="12973" y="324"/>
                </a:cubicBezTo>
                <a:lnTo>
                  <a:pt x="12264" y="324"/>
                </a:lnTo>
                <a:lnTo>
                  <a:pt x="9789" y="324"/>
                </a:lnTo>
                <a:lnTo>
                  <a:pt x="9514" y="324"/>
                </a:lnTo>
                <a:lnTo>
                  <a:pt x="0" y="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7" name="序号"/>
          <p:cNvSpPr/>
          <p:nvPr>
            <p:custDataLst>
              <p:tags r:id="rId19"/>
            </p:custDataLst>
          </p:nvPr>
        </p:nvSpPr>
        <p:spPr>
          <a:xfrm>
            <a:off x="5944229" y="2889120"/>
            <a:ext cx="495510" cy="495510"/>
          </a:xfrm>
          <a:prstGeom prst="ellipse">
            <a:avLst/>
          </a:prstGeom>
          <a:solidFill>
            <a:srgbClr val="FFFFFF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91440" tIns="45720" rIns="91440" bIns="45720" numCol="1" spcCol="0" rtlCol="0" fromWordArt="0" anchor="ctr" anchorCtr="0" forceAA="0" compatLnSpc="1">
            <a:norm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lang="en-US" altLang="zh-CN" sz="14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20"/>
            </p:custDataLst>
          </p:nvPr>
        </p:nvCxnSpPr>
        <p:spPr>
          <a:xfrm>
            <a:off x="439700" y="6410165"/>
            <a:ext cx="851965" cy="0"/>
          </a:xfrm>
          <a:prstGeom prst="line">
            <a:avLst/>
          </a:prstGeom>
          <a:ln cap="flat">
            <a:gradFill>
              <a:gsLst>
                <a:gs pos="0">
                  <a:srgbClr val="AFC6FF">
                    <a:alpha val="0"/>
                  </a:srgbClr>
                </a:gs>
                <a:gs pos="100000">
                  <a:srgbClr val="376FFF">
                    <a:alpha val="0"/>
                  </a:srgbClr>
                </a:gs>
                <a:gs pos="0">
                  <a:schemeClr val="accent1">
                    <a:alpha val="100000"/>
                  </a:schemeClr>
                </a:gs>
              </a:gsLst>
              <a:lin ang="0" scaled="0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>
            <p:custDataLst>
              <p:tags r:id="rId21"/>
            </p:custDataLst>
          </p:nvPr>
        </p:nvSpPr>
        <p:spPr>
          <a:xfrm flipH="1">
            <a:off x="1030687" y="5564243"/>
            <a:ext cx="841341" cy="507204"/>
          </a:xfrm>
          <a:prstGeom prst="parallelogram">
            <a:avLst>
              <a:gd name="adj" fmla="val 80061"/>
            </a:avLst>
          </a:prstGeom>
          <a:solidFill>
            <a:schemeClr val="tx1">
              <a:lumMod val="65000"/>
              <a:lumOff val="3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平行四边形 41"/>
          <p:cNvSpPr/>
          <p:nvPr>
            <p:custDataLst>
              <p:tags r:id="rId22"/>
            </p:custDataLst>
          </p:nvPr>
        </p:nvSpPr>
        <p:spPr>
          <a:xfrm>
            <a:off x="439377" y="5564243"/>
            <a:ext cx="1122702" cy="663135"/>
          </a:xfrm>
          <a:prstGeom prst="parallelogram">
            <a:avLst>
              <a:gd name="adj" fmla="val 64618"/>
            </a:avLst>
          </a:prstGeom>
          <a:gradFill>
            <a:gsLst>
              <a:gs pos="3900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rmAutofit fontScale="50000"/>
          </a:bodyPr>
          <a:p>
            <a:pPr lvl="0" algn="ctr">
              <a:buClrTx/>
              <a:buSzTx/>
              <a:buFontTx/>
            </a:pPr>
            <a:endParaRPr lang="zh-CN" altLang="en-US" sz="3200" b="1">
              <a:solidFill>
                <a:srgbClr val="FFFFFF"/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23"/>
            </p:custDataLst>
          </p:nvPr>
        </p:nvCxnSpPr>
        <p:spPr>
          <a:xfrm>
            <a:off x="1562240" y="6410333"/>
            <a:ext cx="851965" cy="0"/>
          </a:xfrm>
          <a:prstGeom prst="line">
            <a:avLst/>
          </a:prstGeom>
          <a:ln cap="flat">
            <a:gradFill>
              <a:gsLst>
                <a:gs pos="0">
                  <a:srgbClr val="AFC6FF">
                    <a:alpha val="0"/>
                  </a:srgbClr>
                </a:gs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100000"/>
                  </a:schemeClr>
                </a:gs>
              </a:gsLst>
              <a:lin ang="0" scaled="0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"/>
          <p:cNvSpPr txBox="1"/>
          <p:nvPr>
            <p:custDataLst>
              <p:tags r:id="rId24"/>
            </p:custDataLst>
          </p:nvPr>
        </p:nvSpPr>
        <p:spPr>
          <a:xfrm>
            <a:off x="1562100" y="5937885"/>
            <a:ext cx="4484370" cy="2895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/>
            <a:r>
              <a:rPr lang="zh-CN" altLang="en-US" b="1" spc="3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长春致远永华会计师事务所</a:t>
            </a:r>
            <a:endParaRPr lang="zh-CN" altLang="en-US" b="1" spc="300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平台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功能中心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85" y="1185545"/>
            <a:ext cx="9838055" cy="5096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五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大功能中心概述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5" name="任意多边形: 形状 155"/>
          <p:cNvSpPr/>
          <p:nvPr>
            <p:custDataLst>
              <p:tags r:id="rId3"/>
            </p:custDataLst>
          </p:nvPr>
        </p:nvSpPr>
        <p:spPr>
          <a:xfrm>
            <a:off x="3271203" y="3641408"/>
            <a:ext cx="5649595" cy="3176905"/>
          </a:xfrm>
          <a:custGeom>
            <a:avLst/>
            <a:gdLst>
              <a:gd name="connsiteX0" fmla="*/ 3444164 w 5649772"/>
              <a:gd name="connsiteY0" fmla="*/ 1023182 h 2870346"/>
              <a:gd name="connsiteX1" fmla="*/ 4117010 w 5649772"/>
              <a:gd name="connsiteY1" fmla="*/ 448482 h 2870346"/>
              <a:gd name="connsiteX2" fmla="*/ 4184218 w 5649772"/>
              <a:gd name="connsiteY2" fmla="*/ 407258 h 2870346"/>
              <a:gd name="connsiteX3" fmla="*/ 4459910 w 5649772"/>
              <a:gd name="connsiteY3" fmla="*/ 194888 h 2870346"/>
              <a:gd name="connsiteX4" fmla="*/ 4568343 w 5649772"/>
              <a:gd name="connsiteY4" fmla="*/ 39059 h 2870346"/>
              <a:gd name="connsiteX5" fmla="*/ 4529709 w 5649772"/>
              <a:gd name="connsiteY5" fmla="*/ 5227 h 2870346"/>
              <a:gd name="connsiteX6" fmla="*/ 3623462 w 5649772"/>
              <a:gd name="connsiteY6" fmla="*/ 380435 h 2870346"/>
              <a:gd name="connsiteX7" fmla="*/ 3792398 w 5649772"/>
              <a:gd name="connsiteY7" fmla="*/ 175838 h 2870346"/>
              <a:gd name="connsiteX8" fmla="*/ 3780816 w 5649772"/>
              <a:gd name="connsiteY8" fmla="*/ 133700 h 2870346"/>
              <a:gd name="connsiteX9" fmla="*/ 2824887 w 5649772"/>
              <a:gd name="connsiteY9" fmla="*/ 682644 h 2870346"/>
              <a:gd name="connsiteX10" fmla="*/ 1868957 w 5649772"/>
              <a:gd name="connsiteY10" fmla="*/ 133700 h 2870346"/>
              <a:gd name="connsiteX11" fmla="*/ 1857375 w 5649772"/>
              <a:gd name="connsiteY11" fmla="*/ 175838 h 2870346"/>
              <a:gd name="connsiteX12" fmla="*/ 2026311 w 5649772"/>
              <a:gd name="connsiteY12" fmla="*/ 380435 h 2870346"/>
              <a:gd name="connsiteX13" fmla="*/ 1120064 w 5649772"/>
              <a:gd name="connsiteY13" fmla="*/ 5227 h 2870346"/>
              <a:gd name="connsiteX14" fmla="*/ 1081431 w 5649772"/>
              <a:gd name="connsiteY14" fmla="*/ 39059 h 2870346"/>
              <a:gd name="connsiteX15" fmla="*/ 1189863 w 5649772"/>
              <a:gd name="connsiteY15" fmla="*/ 194888 h 2870346"/>
              <a:gd name="connsiteX16" fmla="*/ 1465555 w 5649772"/>
              <a:gd name="connsiteY16" fmla="*/ 407258 h 2870346"/>
              <a:gd name="connsiteX17" fmla="*/ 1532763 w 5649772"/>
              <a:gd name="connsiteY17" fmla="*/ 448482 h 2870346"/>
              <a:gd name="connsiteX18" fmla="*/ 2205609 w 5649772"/>
              <a:gd name="connsiteY18" fmla="*/ 1023182 h 2870346"/>
              <a:gd name="connsiteX19" fmla="*/ 0 w 5649772"/>
              <a:gd name="connsiteY19" fmla="*/ 2870347 h 2870346"/>
              <a:gd name="connsiteX20" fmla="*/ 2824887 w 5649772"/>
              <a:gd name="connsiteY20" fmla="*/ 2870347 h 2870346"/>
              <a:gd name="connsiteX21" fmla="*/ 5649773 w 5649772"/>
              <a:gd name="connsiteY21" fmla="*/ 2870347 h 2870346"/>
              <a:gd name="connsiteX22" fmla="*/ 3444164 w 5649772"/>
              <a:gd name="connsiteY22" fmla="*/ 1023182 h 2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9772" h="2870346">
                <a:moveTo>
                  <a:pt x="3444164" y="1023182"/>
                </a:moveTo>
                <a:cubicBezTo>
                  <a:pt x="3479826" y="661461"/>
                  <a:pt x="3858158" y="602939"/>
                  <a:pt x="4117010" y="448482"/>
                </a:cubicBezTo>
                <a:cubicBezTo>
                  <a:pt x="4139565" y="434994"/>
                  <a:pt x="4162044" y="421278"/>
                  <a:pt x="4184218" y="407258"/>
                </a:cubicBezTo>
                <a:cubicBezTo>
                  <a:pt x="4281754" y="345536"/>
                  <a:pt x="4380434" y="278632"/>
                  <a:pt x="4459910" y="194888"/>
                </a:cubicBezTo>
                <a:cubicBezTo>
                  <a:pt x="4504335" y="148178"/>
                  <a:pt x="4536948" y="94914"/>
                  <a:pt x="4568343" y="39059"/>
                </a:cubicBezTo>
                <a:cubicBezTo>
                  <a:pt x="4582058" y="14599"/>
                  <a:pt x="4552645" y="-11233"/>
                  <a:pt x="4529709" y="5227"/>
                </a:cubicBezTo>
                <a:cubicBezTo>
                  <a:pt x="4211498" y="234284"/>
                  <a:pt x="3780282" y="457626"/>
                  <a:pt x="3623462" y="380435"/>
                </a:cubicBezTo>
                <a:cubicBezTo>
                  <a:pt x="3509315" y="324276"/>
                  <a:pt x="3669182" y="232302"/>
                  <a:pt x="3792398" y="175838"/>
                </a:cubicBezTo>
                <a:cubicBezTo>
                  <a:pt x="3815258" y="165323"/>
                  <a:pt x="3805885" y="131109"/>
                  <a:pt x="3780816" y="133700"/>
                </a:cubicBezTo>
                <a:cubicBezTo>
                  <a:pt x="3136011" y="199537"/>
                  <a:pt x="2824887" y="682644"/>
                  <a:pt x="2824887" y="682644"/>
                </a:cubicBezTo>
                <a:cubicBezTo>
                  <a:pt x="2824887" y="682644"/>
                  <a:pt x="2513762" y="199537"/>
                  <a:pt x="1868957" y="133700"/>
                </a:cubicBezTo>
                <a:cubicBezTo>
                  <a:pt x="1843888" y="131109"/>
                  <a:pt x="1834515" y="165323"/>
                  <a:pt x="1857375" y="175838"/>
                </a:cubicBezTo>
                <a:cubicBezTo>
                  <a:pt x="1980667" y="232379"/>
                  <a:pt x="2140458" y="324276"/>
                  <a:pt x="2026311" y="380435"/>
                </a:cubicBezTo>
                <a:cubicBezTo>
                  <a:pt x="1869415" y="457702"/>
                  <a:pt x="1438199" y="234284"/>
                  <a:pt x="1120064" y="5227"/>
                </a:cubicBezTo>
                <a:cubicBezTo>
                  <a:pt x="1097128" y="-11309"/>
                  <a:pt x="1067715" y="14523"/>
                  <a:pt x="1081431" y="39059"/>
                </a:cubicBezTo>
                <a:cubicBezTo>
                  <a:pt x="1112825" y="94914"/>
                  <a:pt x="1145438" y="148178"/>
                  <a:pt x="1189863" y="194888"/>
                </a:cubicBezTo>
                <a:cubicBezTo>
                  <a:pt x="1269416" y="278632"/>
                  <a:pt x="1368019" y="345536"/>
                  <a:pt x="1465555" y="407258"/>
                </a:cubicBezTo>
                <a:cubicBezTo>
                  <a:pt x="1487805" y="421278"/>
                  <a:pt x="1510208" y="435071"/>
                  <a:pt x="1532763" y="448482"/>
                </a:cubicBezTo>
                <a:cubicBezTo>
                  <a:pt x="1791615" y="602863"/>
                  <a:pt x="2169947" y="661461"/>
                  <a:pt x="2205609" y="1023182"/>
                </a:cubicBezTo>
                <a:cubicBezTo>
                  <a:pt x="2241804" y="1390466"/>
                  <a:pt x="1955749" y="2244516"/>
                  <a:pt x="0" y="2870347"/>
                </a:cubicBezTo>
                <a:lnTo>
                  <a:pt x="2824887" y="2870347"/>
                </a:lnTo>
                <a:lnTo>
                  <a:pt x="5649773" y="2870347"/>
                </a:lnTo>
                <a:cubicBezTo>
                  <a:pt x="3694024" y="2244516"/>
                  <a:pt x="3407893" y="1390466"/>
                  <a:pt x="3444164" y="1023182"/>
                </a:cubicBezTo>
                <a:close/>
              </a:path>
            </a:pathLst>
          </a:custGeom>
          <a:gradFill>
            <a:gsLst>
              <a:gs pos="0">
                <a:srgbClr val="7030A0"/>
              </a:gs>
              <a:gs pos="90000">
                <a:schemeClr val="accent5">
                  <a:lumMod val="60000"/>
                  <a:lumOff val="40000"/>
                  <a:alpha val="0"/>
                </a:schemeClr>
              </a:gs>
              <a:gs pos="71000">
                <a:schemeClr val="accent5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6" name="任意多边形: 形状 153"/>
          <p:cNvSpPr/>
          <p:nvPr>
            <p:custDataLst>
              <p:tags r:id="rId4"/>
            </p:custDataLst>
          </p:nvPr>
        </p:nvSpPr>
        <p:spPr>
          <a:xfrm>
            <a:off x="4002088" y="4458018"/>
            <a:ext cx="457835" cy="45783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7" name="任意多边形: 形状 153"/>
          <p:cNvSpPr/>
          <p:nvPr>
            <p:custDataLst>
              <p:tags r:id="rId5"/>
            </p:custDataLst>
          </p:nvPr>
        </p:nvSpPr>
        <p:spPr>
          <a:xfrm>
            <a:off x="7065963" y="5000943"/>
            <a:ext cx="317500" cy="317500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8" name="任意多边形: 形状 153"/>
          <p:cNvSpPr/>
          <p:nvPr>
            <p:custDataLst>
              <p:tags r:id="rId6"/>
            </p:custDataLst>
          </p:nvPr>
        </p:nvSpPr>
        <p:spPr>
          <a:xfrm>
            <a:off x="7815898" y="4180523"/>
            <a:ext cx="621665" cy="62166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任意多边形: 形状 151">
            <a:hlinkClick r:id="rId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195888" y="1529398"/>
            <a:ext cx="1800000" cy="1800000"/>
          </a:xfrm>
          <a:custGeom>
            <a:avLst/>
            <a:gdLst>
              <a:gd name="connsiteX0" fmla="*/ 1718920 w 1718919"/>
              <a:gd name="connsiteY0" fmla="*/ 859460 h 1718919"/>
              <a:gd name="connsiteX1" fmla="*/ 859460 w 1718919"/>
              <a:gd name="connsiteY1" fmla="*/ 1718920 h 1718919"/>
              <a:gd name="connsiteX2" fmla="*/ 0 w 1718919"/>
              <a:gd name="connsiteY2" fmla="*/ 859460 h 1718919"/>
              <a:gd name="connsiteX3" fmla="*/ 859460 w 1718919"/>
              <a:gd name="connsiteY3" fmla="*/ 0 h 1718919"/>
              <a:gd name="connsiteX4" fmla="*/ 1718920 w 1718919"/>
              <a:gd name="connsiteY4" fmla="*/ 859460 h 1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19" h="1718919">
                <a:moveTo>
                  <a:pt x="1718920" y="859460"/>
                </a:moveTo>
                <a:cubicBezTo>
                  <a:pt x="1718920" y="1334126"/>
                  <a:pt x="1334126" y="1718920"/>
                  <a:pt x="859460" y="1718920"/>
                </a:cubicBezTo>
                <a:cubicBezTo>
                  <a:pt x="384794" y="1718920"/>
                  <a:pt x="0" y="1334126"/>
                  <a:pt x="0" y="859460"/>
                </a:cubicBezTo>
                <a:cubicBezTo>
                  <a:pt x="0" y="384793"/>
                  <a:pt x="384794" y="0"/>
                  <a:pt x="859460" y="0"/>
                </a:cubicBezTo>
                <a:cubicBezTo>
                  <a:pt x="1334126" y="0"/>
                  <a:pt x="1718920" y="384793"/>
                  <a:pt x="1718920" y="859460"/>
                </a:cubicBez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6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>
            <p:custDataLst>
              <p:tags r:id="rId9"/>
            </p:custDataLst>
          </p:nvPr>
        </p:nvSpPr>
        <p:spPr>
          <a:xfrm>
            <a:off x="5420360" y="2399665"/>
            <a:ext cx="1385570" cy="76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智能审计中心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2" name="任意多边形: 形状 150">
            <a:hlinkClick r:id="rId10" action="ppaction://hlinksldjump"/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7695248" y="2053273"/>
            <a:ext cx="1800000" cy="1800000"/>
          </a:xfrm>
          <a:custGeom>
            <a:avLst/>
            <a:gdLst>
              <a:gd name="connsiteX0" fmla="*/ 1755496 w 1755495"/>
              <a:gd name="connsiteY0" fmla="*/ 877748 h 1755495"/>
              <a:gd name="connsiteX1" fmla="*/ 877748 w 1755495"/>
              <a:gd name="connsiteY1" fmla="*/ 1755496 h 1755495"/>
              <a:gd name="connsiteX2" fmla="*/ 1 w 1755495"/>
              <a:gd name="connsiteY2" fmla="*/ 877748 h 1755495"/>
              <a:gd name="connsiteX3" fmla="*/ 877748 w 1755495"/>
              <a:gd name="connsiteY3" fmla="*/ 0 h 1755495"/>
              <a:gd name="connsiteX4" fmla="*/ 1755496 w 1755495"/>
              <a:gd name="connsiteY4" fmla="*/ 877748 h 17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495" h="1755495">
                <a:moveTo>
                  <a:pt x="1755496" y="877748"/>
                </a:moveTo>
                <a:cubicBezTo>
                  <a:pt x="1755496" y="1362515"/>
                  <a:pt x="1362515" y="1755496"/>
                  <a:pt x="877748" y="1755496"/>
                </a:cubicBezTo>
                <a:cubicBezTo>
                  <a:pt x="392982" y="1755496"/>
                  <a:pt x="1" y="1362515"/>
                  <a:pt x="1" y="877748"/>
                </a:cubicBezTo>
                <a:cubicBezTo>
                  <a:pt x="1" y="392981"/>
                  <a:pt x="392982" y="0"/>
                  <a:pt x="877748" y="0"/>
                </a:cubicBezTo>
                <a:cubicBezTo>
                  <a:pt x="1362515" y="0"/>
                  <a:pt x="1755496" y="392981"/>
                  <a:pt x="1755496" y="877748"/>
                </a:cubicBezTo>
                <a:close/>
              </a:path>
            </a:pathLst>
          </a:custGeom>
          <a:solidFill>
            <a:srgbClr val="7030A0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5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任意多边形: 形状 152">
            <a:hlinkClick r:id="rId12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2692718" y="2091373"/>
            <a:ext cx="1800000" cy="1800000"/>
          </a:xfrm>
          <a:custGeom>
            <a:avLst/>
            <a:gdLst>
              <a:gd name="connsiteX0" fmla="*/ 1660093 w 1660093"/>
              <a:gd name="connsiteY0" fmla="*/ 830047 h 1660093"/>
              <a:gd name="connsiteX1" fmla="*/ 830046 w 1660093"/>
              <a:gd name="connsiteY1" fmla="*/ 1660093 h 1660093"/>
              <a:gd name="connsiteX2" fmla="*/ 0 w 1660093"/>
              <a:gd name="connsiteY2" fmla="*/ 830047 h 1660093"/>
              <a:gd name="connsiteX3" fmla="*/ 830046 w 1660093"/>
              <a:gd name="connsiteY3" fmla="*/ 0 h 1660093"/>
              <a:gd name="connsiteX4" fmla="*/ 1660093 w 1660093"/>
              <a:gd name="connsiteY4" fmla="*/ 830047 h 166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093" h="1660093">
                <a:moveTo>
                  <a:pt x="1660093" y="830047"/>
                </a:moveTo>
                <a:cubicBezTo>
                  <a:pt x="1660093" y="1288469"/>
                  <a:pt x="1288469" y="1660093"/>
                  <a:pt x="830046" y="1660093"/>
                </a:cubicBezTo>
                <a:cubicBezTo>
                  <a:pt x="371624" y="1660093"/>
                  <a:pt x="0" y="1288469"/>
                  <a:pt x="0" y="830047"/>
                </a:cubicBezTo>
                <a:cubicBezTo>
                  <a:pt x="0" y="371625"/>
                  <a:pt x="371624" y="0"/>
                  <a:pt x="830046" y="0"/>
                </a:cubicBezTo>
                <a:cubicBezTo>
                  <a:pt x="1288469" y="0"/>
                  <a:pt x="1660093" y="371625"/>
                  <a:pt x="1660093" y="830047"/>
                </a:cubicBezTo>
                <a:close/>
              </a:path>
            </a:pathLst>
          </a:custGeom>
          <a:solidFill>
            <a:srgbClr val="7030A0"/>
          </a:solidFill>
          <a:ln w="7620" cap="flat">
            <a:solidFill>
              <a:schemeClr val="accent5">
                <a:alpha val="50000"/>
              </a:schemeClr>
            </a:solidFill>
            <a:prstDash val="solid"/>
            <a:miter/>
          </a:ln>
          <a:effectLst>
            <a:outerShdw blurRad="177800" dist="127000" dir="5400000" algn="t" rotWithShape="0">
              <a:schemeClr val="accent5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>
            <p:custDataLst>
              <p:tags r:id="rId14"/>
            </p:custDataLst>
          </p:nvPr>
        </p:nvSpPr>
        <p:spPr>
          <a:xfrm>
            <a:off x="2978785" y="2873375"/>
            <a:ext cx="1210945" cy="76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知识库与智能体中心</a:t>
            </a:r>
            <a:endParaRPr lang="zh-CN" altLang="en-US" b="1" dirty="0">
              <a:ln>
                <a:noFill/>
                <a:prstDash val="sysDot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5" name="矩形 64"/>
          <p:cNvSpPr/>
          <p:nvPr>
            <p:custDataLst>
              <p:tags r:id="rId15"/>
            </p:custDataLst>
          </p:nvPr>
        </p:nvSpPr>
        <p:spPr>
          <a:xfrm>
            <a:off x="7769225" y="2873375"/>
            <a:ext cx="1656080" cy="787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分析决策中心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8" name="任意多边形: 形状 153">
            <a:hlinkClick r:id="rId16" action="ppaction://hlinksldjump"/>
          </p:cNvPr>
          <p:cNvSpPr/>
          <p:nvPr>
            <p:custDataLst>
              <p:tags r:id="rId17"/>
            </p:custDataLst>
          </p:nvPr>
        </p:nvSpPr>
        <p:spPr>
          <a:xfrm>
            <a:off x="1808798" y="4017963"/>
            <a:ext cx="1800000" cy="1800000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6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任意多边形: 形状 154">
            <a:hlinkClick r:id="rId18" action="ppaction://hlinksldjump"/>
          </p:cNvPr>
          <p:cNvSpPr/>
          <p:nvPr>
            <p:custDataLst>
              <p:tags r:id="rId19"/>
            </p:custDataLst>
          </p:nvPr>
        </p:nvSpPr>
        <p:spPr>
          <a:xfrm>
            <a:off x="8621713" y="4018598"/>
            <a:ext cx="1800000" cy="1800000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5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>
            <p:custDataLst>
              <p:tags r:id="rId20"/>
            </p:custDataLst>
          </p:nvPr>
        </p:nvSpPr>
        <p:spPr>
          <a:xfrm>
            <a:off x="1919605" y="4802505"/>
            <a:ext cx="1561465" cy="2165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数据开发中心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72" name="矩形 71"/>
          <p:cNvSpPr/>
          <p:nvPr>
            <p:custDataLst>
              <p:tags r:id="rId21"/>
            </p:custDataLst>
          </p:nvPr>
        </p:nvSpPr>
        <p:spPr>
          <a:xfrm>
            <a:off x="9025890" y="4770755"/>
            <a:ext cx="953770" cy="76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大模型训练中心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74" name="任意多边形: 形状 159"/>
          <p:cNvSpPr/>
          <p:nvPr>
            <p:custDataLst>
              <p:tags r:id="rId22"/>
            </p:custDataLst>
          </p:nvPr>
        </p:nvSpPr>
        <p:spPr>
          <a:xfrm>
            <a:off x="5438458" y="3823018"/>
            <a:ext cx="512445" cy="2159635"/>
          </a:xfrm>
          <a:custGeom>
            <a:avLst/>
            <a:gdLst>
              <a:gd name="connsiteX0" fmla="*/ 159792 w 512711"/>
              <a:gd name="connsiteY0" fmla="*/ 2441143 h 2441143"/>
              <a:gd name="connsiteX1" fmla="*/ 510540 w 512711"/>
              <a:gd name="connsiteY1" fmla="*/ 0 h 2441143"/>
              <a:gd name="connsiteX2" fmla="*/ 498958 w 512711"/>
              <a:gd name="connsiteY2" fmla="*/ 0 h 2441143"/>
              <a:gd name="connsiteX3" fmla="*/ 0 w 512711"/>
              <a:gd name="connsiteY3" fmla="*/ 2441143 h 2441143"/>
              <a:gd name="connsiteX4" fmla="*/ 159792 w 512711"/>
              <a:gd name="connsiteY4" fmla="*/ 2441143 h 24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" h="3401">
                <a:moveTo>
                  <a:pt x="792" y="0"/>
                </a:moveTo>
                <a:lnTo>
                  <a:pt x="805" y="7"/>
                </a:lnTo>
                <a:lnTo>
                  <a:pt x="805" y="8"/>
                </a:lnTo>
                <a:cubicBezTo>
                  <a:pt x="812" y="279"/>
                  <a:pt x="841" y="2252"/>
                  <a:pt x="252" y="3401"/>
                </a:cubicBezTo>
                <a:lnTo>
                  <a:pt x="0" y="3401"/>
                </a:lnTo>
                <a:cubicBezTo>
                  <a:pt x="244" y="3097"/>
                  <a:pt x="682" y="2249"/>
                  <a:pt x="783" y="29"/>
                </a:cubicBezTo>
                <a:lnTo>
                  <a:pt x="784" y="4"/>
                </a:lnTo>
                <a:lnTo>
                  <a:pt x="792" y="0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5" name="任意多边形: 形状 162"/>
          <p:cNvSpPr/>
          <p:nvPr>
            <p:custDataLst>
              <p:tags r:id="rId23"/>
            </p:custDataLst>
          </p:nvPr>
        </p:nvSpPr>
        <p:spPr>
          <a:xfrm>
            <a:off x="5835333" y="3610293"/>
            <a:ext cx="450215" cy="2372995"/>
          </a:xfrm>
          <a:custGeom>
            <a:avLst/>
            <a:gdLst>
              <a:gd name="connsiteX0" fmla="*/ 709 w 709"/>
              <a:gd name="connsiteY0" fmla="*/ 3859 h 3859"/>
              <a:gd name="connsiteX1" fmla="*/ 407 w 709"/>
              <a:gd name="connsiteY1" fmla="*/ 0 h 3859"/>
              <a:gd name="connsiteX2" fmla="*/ 0 w 709"/>
              <a:gd name="connsiteY2" fmla="*/ 3859 h 3859"/>
              <a:gd name="connsiteX3" fmla="*/ 709 w 709"/>
              <a:gd name="connsiteY3" fmla="*/ 3859 h 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" h="3737">
                <a:moveTo>
                  <a:pt x="407" y="0"/>
                </a:moveTo>
                <a:lnTo>
                  <a:pt x="413" y="4"/>
                </a:lnTo>
                <a:lnTo>
                  <a:pt x="416" y="46"/>
                </a:lnTo>
                <a:cubicBezTo>
                  <a:pt x="474" y="1210"/>
                  <a:pt x="524" y="2886"/>
                  <a:pt x="709" y="3737"/>
                </a:cubicBezTo>
                <a:lnTo>
                  <a:pt x="0" y="3737"/>
                </a:lnTo>
                <a:cubicBezTo>
                  <a:pt x="151" y="3279"/>
                  <a:pt x="316" y="2381"/>
                  <a:pt x="401" y="49"/>
                </a:cubicBezTo>
                <a:lnTo>
                  <a:pt x="403" y="2"/>
                </a:lnTo>
                <a:lnTo>
                  <a:pt x="407" y="0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任意多边形: 形状 163"/>
          <p:cNvSpPr/>
          <p:nvPr>
            <p:custDataLst>
              <p:tags r:id="rId24"/>
            </p:custDataLst>
          </p:nvPr>
        </p:nvSpPr>
        <p:spPr>
          <a:xfrm>
            <a:off x="6241733" y="3823018"/>
            <a:ext cx="512445" cy="2159635"/>
          </a:xfrm>
          <a:custGeom>
            <a:avLst/>
            <a:gdLst>
              <a:gd name="connsiteX0" fmla="*/ 512712 w 512711"/>
              <a:gd name="connsiteY0" fmla="*/ 2441143 h 2441143"/>
              <a:gd name="connsiteX1" fmla="*/ 13754 w 512711"/>
              <a:gd name="connsiteY1" fmla="*/ 0 h 2441143"/>
              <a:gd name="connsiteX2" fmla="*/ 2172 w 512711"/>
              <a:gd name="connsiteY2" fmla="*/ 0 h 2441143"/>
              <a:gd name="connsiteX3" fmla="*/ 352920 w 512711"/>
              <a:gd name="connsiteY3" fmla="*/ 2441143 h 2441143"/>
              <a:gd name="connsiteX4" fmla="*/ 512712 w 512711"/>
              <a:gd name="connsiteY4" fmla="*/ 2441143 h 24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" h="3401">
                <a:moveTo>
                  <a:pt x="15" y="0"/>
                </a:moveTo>
                <a:lnTo>
                  <a:pt x="23" y="4"/>
                </a:lnTo>
                <a:lnTo>
                  <a:pt x="24" y="29"/>
                </a:lnTo>
                <a:cubicBezTo>
                  <a:pt x="125" y="2249"/>
                  <a:pt x="563" y="3097"/>
                  <a:pt x="807" y="3401"/>
                </a:cubicBezTo>
                <a:lnTo>
                  <a:pt x="555" y="3401"/>
                </a:lnTo>
                <a:cubicBezTo>
                  <a:pt x="-34" y="2252"/>
                  <a:pt x="-5" y="279"/>
                  <a:pt x="2" y="8"/>
                </a:cubicBezTo>
                <a:lnTo>
                  <a:pt x="2" y="7"/>
                </a:lnTo>
                <a:lnTo>
                  <a:pt x="15" y="0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任意多边形: 形状 158"/>
          <p:cNvSpPr/>
          <p:nvPr>
            <p:custDataLst>
              <p:tags r:id="rId25"/>
            </p:custDataLst>
          </p:nvPr>
        </p:nvSpPr>
        <p:spPr>
          <a:xfrm>
            <a:off x="6038533" y="3490278"/>
            <a:ext cx="110490" cy="150495"/>
          </a:xfrm>
          <a:custGeom>
            <a:avLst/>
            <a:gdLst>
              <a:gd name="connsiteX0" fmla="*/ 55169 w 110337"/>
              <a:gd name="connsiteY0" fmla="*/ 134798 h 169164"/>
              <a:gd name="connsiteX1" fmla="*/ 1067 w 110337"/>
              <a:gd name="connsiteY1" fmla="*/ 169164 h 169164"/>
              <a:gd name="connsiteX2" fmla="*/ 0 w 110337"/>
              <a:gd name="connsiteY2" fmla="*/ 169164 h 169164"/>
              <a:gd name="connsiteX3" fmla="*/ 55169 w 110337"/>
              <a:gd name="connsiteY3" fmla="*/ 0 h 169164"/>
              <a:gd name="connsiteX4" fmla="*/ 110337 w 110337"/>
              <a:gd name="connsiteY4" fmla="*/ 169164 h 169164"/>
              <a:gd name="connsiteX5" fmla="*/ 109271 w 110337"/>
              <a:gd name="connsiteY5" fmla="*/ 169164 h 16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4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5900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任意多边形: 形状 157"/>
          <p:cNvSpPr/>
          <p:nvPr>
            <p:custDataLst>
              <p:tags r:id="rId26"/>
            </p:custDataLst>
          </p:nvPr>
        </p:nvSpPr>
        <p:spPr>
          <a:xfrm>
            <a:off x="6196013" y="3703003"/>
            <a:ext cx="110490" cy="150495"/>
          </a:xfrm>
          <a:custGeom>
            <a:avLst/>
            <a:gdLst>
              <a:gd name="connsiteX0" fmla="*/ 55169 w 110337"/>
              <a:gd name="connsiteY0" fmla="*/ 134798 h 169163"/>
              <a:gd name="connsiteX1" fmla="*/ 1067 w 110337"/>
              <a:gd name="connsiteY1" fmla="*/ 169164 h 169163"/>
              <a:gd name="connsiteX2" fmla="*/ 0 w 110337"/>
              <a:gd name="connsiteY2" fmla="*/ 169164 h 169163"/>
              <a:gd name="connsiteX3" fmla="*/ 55169 w 110337"/>
              <a:gd name="connsiteY3" fmla="*/ 0 h 169163"/>
              <a:gd name="connsiteX4" fmla="*/ 110337 w 110337"/>
              <a:gd name="connsiteY4" fmla="*/ 169164 h 169163"/>
              <a:gd name="connsiteX5" fmla="*/ 109271 w 110337"/>
              <a:gd name="connsiteY5" fmla="*/ 169164 h 16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3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5900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任意多边形: 形状 157"/>
          <p:cNvSpPr/>
          <p:nvPr>
            <p:custDataLst>
              <p:tags r:id="rId27"/>
            </p:custDataLst>
          </p:nvPr>
        </p:nvSpPr>
        <p:spPr>
          <a:xfrm>
            <a:off x="5888673" y="3703003"/>
            <a:ext cx="110490" cy="150495"/>
          </a:xfrm>
          <a:custGeom>
            <a:avLst/>
            <a:gdLst>
              <a:gd name="connsiteX0" fmla="*/ 55169 w 110337"/>
              <a:gd name="connsiteY0" fmla="*/ 134798 h 169163"/>
              <a:gd name="connsiteX1" fmla="*/ 1067 w 110337"/>
              <a:gd name="connsiteY1" fmla="*/ 169164 h 169163"/>
              <a:gd name="connsiteX2" fmla="*/ 0 w 110337"/>
              <a:gd name="connsiteY2" fmla="*/ 169164 h 169163"/>
              <a:gd name="connsiteX3" fmla="*/ 55169 w 110337"/>
              <a:gd name="connsiteY3" fmla="*/ 0 h 169163"/>
              <a:gd name="connsiteX4" fmla="*/ 110337 w 110337"/>
              <a:gd name="connsiteY4" fmla="*/ 169164 h 169163"/>
              <a:gd name="connsiteX5" fmla="*/ 109271 w 110337"/>
              <a:gd name="connsiteY5" fmla="*/ 169164 h 16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3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5900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矩形 79" descr="7b0a2020202022776f7264617274223a2022220a7d0a"/>
          <p:cNvSpPr/>
          <p:nvPr>
            <p:custDataLst>
              <p:tags r:id="rId28"/>
            </p:custDataLst>
          </p:nvPr>
        </p:nvSpPr>
        <p:spPr>
          <a:xfrm>
            <a:off x="5440045" y="5267960"/>
            <a:ext cx="1319530" cy="582930"/>
          </a:xfrm>
          <a:prstGeom prst="rect">
            <a:avLst/>
          </a:prstGeom>
          <a:noFill/>
          <a:effectLst>
            <a:outerShdw blurRad="254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 wrap="square" lIns="0" tIns="0" rIns="0" bIns="0" rtlCol="0" anchor="b" anchorCtr="0">
            <a:noAutofit/>
            <a:scene3d>
              <a:camera prst="orthographicFront"/>
              <a:lightRig rig="threePt" dir="t"/>
            </a:scene3d>
          </a:bodyPr>
          <a:lstStyle/>
          <a:p>
            <a:pPr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仓耳与墨 W04" panose="02020400000000000000" charset="-128"/>
                <a:ea typeface="仓耳与墨 W04" panose="02020400000000000000" charset="-128"/>
                <a:cs typeface="+mn-ea"/>
                <a:sym typeface="仓耳与墨 W04" panose="02020400000000000000" charset="-128"/>
              </a:rPr>
              <a:t>功能中心</a:t>
            </a:r>
            <a:endParaRPr lang="zh-CN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仓耳与墨 W04" panose="02020400000000000000" charset="-128"/>
              <a:ea typeface="仓耳与墨 W04" panose="02020400000000000000" charset="-128"/>
              <a:cs typeface="+mn-ea"/>
              <a:sym typeface="仓耳与墨 W04" panose="02020400000000000000" charset="-128"/>
            </a:endParaRPr>
          </a:p>
        </p:txBody>
      </p:sp>
      <p:pic>
        <p:nvPicPr>
          <p:cNvPr id="81" name="Image 9" descr="preencoded.pn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603183" y="4356735"/>
            <a:ext cx="200025" cy="304165"/>
          </a:xfrm>
          <a:prstGeom prst="rect">
            <a:avLst/>
          </a:prstGeom>
        </p:spPr>
      </p:pic>
      <p:pic>
        <p:nvPicPr>
          <p:cNvPr id="82" name="Image 18" descr="preencoded.pn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3481070" y="2441258"/>
            <a:ext cx="223520" cy="339725"/>
          </a:xfrm>
          <a:prstGeom prst="rect">
            <a:avLst/>
          </a:prstGeom>
        </p:spPr>
      </p:pic>
      <p:pic>
        <p:nvPicPr>
          <p:cNvPr id="83" name="Image 21" descr="preencoded.pn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929630" y="1922780"/>
            <a:ext cx="332740" cy="354965"/>
          </a:xfrm>
          <a:prstGeom prst="rect">
            <a:avLst/>
          </a:prstGeom>
        </p:spPr>
      </p:pic>
      <p:pic>
        <p:nvPicPr>
          <p:cNvPr id="84" name="Image 15" descr="preencoded.pn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8487410" y="2441575"/>
            <a:ext cx="253365" cy="338455"/>
          </a:xfrm>
          <a:prstGeom prst="rect">
            <a:avLst/>
          </a:prstGeom>
        </p:spPr>
      </p:pic>
      <p:pic>
        <p:nvPicPr>
          <p:cNvPr id="85" name="Image 24" descr="preencoded.pn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9364345" y="4434205"/>
            <a:ext cx="290830" cy="28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752600"/>
            <a:ext cx="5486400" cy="21685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" y="1981200"/>
            <a:ext cx="559435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5" y="2114550"/>
            <a:ext cx="20002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024" y="25400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024" y="30289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024" y="35306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1752600"/>
            <a:ext cx="5486400" cy="213868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9812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211455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550" y="260985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900" y="301625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900" y="34798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399915"/>
            <a:ext cx="5486400" cy="195961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050" y="455930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500" y="4699000"/>
            <a:ext cx="22860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300" y="52070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825" y="6003925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300" y="559435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7925" y="4413250"/>
            <a:ext cx="5486400" cy="19462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572000"/>
            <a:ext cx="571500" cy="571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8450" y="4699000"/>
            <a:ext cx="228600" cy="3048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550" y="6003925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550" y="5207000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550" y="5594350"/>
            <a:ext cx="152400" cy="15240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466725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数据开发中心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1"/>
          <p:cNvSpPr/>
          <p:nvPr/>
        </p:nvSpPr>
        <p:spPr>
          <a:xfrm>
            <a:off x="466725" y="1143000"/>
            <a:ext cx="12405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数据开发中心是</a:t>
            </a:r>
            <a:r>
              <a:rPr lang="zh-CN" alt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AI审计平台的</a:t>
            </a: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  <a:hlinkClick r:id="rId1" action="ppaction://hlinksldjump"/>
              </a:rPr>
              <a:t>基础</a:t>
            </a: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，负责数据的全生命周期管理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1" name="Text 2"/>
          <p:cNvSpPr/>
          <p:nvPr/>
        </p:nvSpPr>
        <p:spPr>
          <a:xfrm>
            <a:off x="1295549" y="2150110"/>
            <a:ext cx="4871874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多源数据接入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2" name="Text 3"/>
          <p:cNvSpPr/>
          <p:nvPr/>
        </p:nvSpPr>
        <p:spPr>
          <a:xfrm>
            <a:off x="1514624" y="2489200"/>
            <a:ext cx="4200376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实时接口接入：</a:t>
            </a: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通过银联系统API接口直接获取商家及消费者上传的数字消费记录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3" name="Text 4"/>
          <p:cNvSpPr/>
          <p:nvPr/>
        </p:nvSpPr>
        <p:spPr>
          <a:xfrm>
            <a:off x="1524149" y="2990850"/>
            <a:ext cx="419100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数据包导入：</a:t>
            </a: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导入银联提供数字信息与图像凭证的数据包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4" name="Text 5"/>
          <p:cNvSpPr/>
          <p:nvPr/>
        </p:nvSpPr>
        <p:spPr>
          <a:xfrm>
            <a:off x="1524000" y="3484245"/>
            <a:ext cx="42564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支持实时流数据与批量历史数据同时处理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5" name="Text 6"/>
          <p:cNvSpPr/>
          <p:nvPr/>
        </p:nvSpPr>
        <p:spPr>
          <a:xfrm>
            <a:off x="7251700" y="2150110"/>
            <a:ext cx="326898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批流一体采集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6" name="Text 7"/>
          <p:cNvSpPr/>
          <p:nvPr/>
        </p:nvSpPr>
        <p:spPr>
          <a:xfrm>
            <a:off x="7439025" y="2571750"/>
            <a:ext cx="352742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实现实时流数据与批量历史数据同时处理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7" name="Text 8"/>
          <p:cNvSpPr/>
          <p:nvPr/>
        </p:nvSpPr>
        <p:spPr>
          <a:xfrm>
            <a:off x="7439025" y="2978150"/>
            <a:ext cx="301244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满足动态监测需求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8" name="Text 9"/>
          <p:cNvSpPr/>
          <p:nvPr/>
        </p:nvSpPr>
        <p:spPr>
          <a:xfrm>
            <a:off x="7422515" y="3439795"/>
            <a:ext cx="253111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支持多种数据源的无缝接入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9" name="Text 10"/>
          <p:cNvSpPr/>
          <p:nvPr/>
        </p:nvSpPr>
        <p:spPr>
          <a:xfrm>
            <a:off x="1295400" y="4745990"/>
            <a:ext cx="3936102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数据质量管理与血缘追踪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0" name="Text 11"/>
          <p:cNvSpPr/>
          <p:nvPr/>
        </p:nvSpPr>
        <p:spPr>
          <a:xfrm>
            <a:off x="1514475" y="5149850"/>
            <a:ext cx="42138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AI算法自动清洗数据，识别重复、缺失及异常记录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12"/>
          <p:cNvSpPr/>
          <p:nvPr/>
        </p:nvSpPr>
        <p:spPr>
          <a:xfrm>
            <a:off x="1514475" y="5543550"/>
            <a:ext cx="395859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自动构建数据血缘图谱，实现全链路数据溯源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2" name="Text 13"/>
          <p:cNvSpPr/>
          <p:nvPr/>
        </p:nvSpPr>
        <p:spPr>
          <a:xfrm>
            <a:off x="1514475" y="5953125"/>
            <a:ext cx="230822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增强审计证据链完整性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3" name="Text 14"/>
          <p:cNvSpPr/>
          <p:nvPr/>
        </p:nvSpPr>
        <p:spPr>
          <a:xfrm>
            <a:off x="7204075" y="4745990"/>
            <a:ext cx="360426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数据画像与异常探查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15"/>
          <p:cNvSpPr/>
          <p:nvPr/>
        </p:nvSpPr>
        <p:spPr>
          <a:xfrm>
            <a:off x="7439025" y="5149850"/>
            <a:ext cx="383540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基于机器学习生成商户、商品、消费行为画像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5" name="Text 16"/>
          <p:cNvSpPr/>
          <p:nvPr/>
        </p:nvSpPr>
        <p:spPr>
          <a:xfrm>
            <a:off x="7439025" y="5543550"/>
            <a:ext cx="330644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自动探测偏离正常模式的异常交易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17"/>
          <p:cNvSpPr/>
          <p:nvPr/>
        </p:nvSpPr>
        <p:spPr>
          <a:xfrm>
            <a:off x="7439025" y="5955030"/>
            <a:ext cx="289433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识别可疑交易模式，支持风险预警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09700"/>
            <a:ext cx="171450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90700"/>
            <a:ext cx="5334000" cy="914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905000"/>
            <a:ext cx="301625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55" y="2019300"/>
            <a:ext cx="133350" cy="152400"/>
          </a:xfrm>
          <a:prstGeom prst="rect">
            <a:avLst/>
          </a:prstGeom>
        </p:spPr>
      </p:pic>
      <p:pic>
        <p:nvPicPr>
          <p:cNvPr id="8" name="Image 6" descr="preencoded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57500"/>
            <a:ext cx="5334000" cy="914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2971800"/>
            <a:ext cx="340995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05" y="30861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24300"/>
            <a:ext cx="5334000" cy="914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4038600"/>
            <a:ext cx="33147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09" y="414782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91100"/>
            <a:ext cx="5334000" cy="914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5105400"/>
            <a:ext cx="340995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092" y="52197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1371600"/>
            <a:ext cx="5638800" cy="5029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1409700"/>
            <a:ext cx="238125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1790700"/>
            <a:ext cx="5334000" cy="914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1905000"/>
            <a:ext cx="355699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7700" y="2019300"/>
            <a:ext cx="1905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2857500"/>
            <a:ext cx="5334000" cy="914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5100" y="2971800"/>
            <a:ext cx="355600" cy="381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8330" y="3086100"/>
            <a:ext cx="1143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3924300"/>
            <a:ext cx="5334000" cy="914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15100" y="4038600"/>
            <a:ext cx="356235" cy="3810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2830" y="4152900"/>
            <a:ext cx="171450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991100"/>
            <a:ext cx="5334000" cy="914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15100" y="5105400"/>
            <a:ext cx="355600" cy="3810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18684" y="5219700"/>
            <a:ext cx="171450" cy="152400"/>
          </a:xfrm>
          <a:prstGeom prst="rect">
            <a:avLst/>
          </a:prstGeom>
        </p:spPr>
      </p:pic>
      <p:sp>
        <p:nvSpPr>
          <p:cNvPr id="32" name="Text 0">
            <a:hlinkClick r:id="" action="ppaction://hlinkshowjump?jump=nextslide"/>
          </p:cNvPr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知识库与智能体中心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3" name="Text 1"/>
          <p:cNvSpPr/>
          <p:nvPr/>
        </p:nvSpPr>
        <p:spPr>
          <a:xfrm>
            <a:off x="704850" y="1371600"/>
            <a:ext cx="174180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2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四大知识库</a:t>
            </a:r>
            <a:endParaRPr lang="en-US" sz="22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4" name="Text 2"/>
          <p:cNvSpPr/>
          <p:nvPr/>
        </p:nvSpPr>
        <p:spPr>
          <a:xfrm>
            <a:off x="968276" y="1905000"/>
            <a:ext cx="5179487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政策法规库</a:t>
            </a:r>
            <a:endParaRPr lang="en-US" sz="16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5" name="Text 3"/>
          <p:cNvSpPr/>
          <p:nvPr/>
        </p:nvSpPr>
        <p:spPr>
          <a:xfrm>
            <a:off x="968276" y="2209800"/>
            <a:ext cx="4708624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收录内外部法律法规、监管政策、行业标准及公司内部制度，与业务流程和控制点关联，支持动态更新与条文智能解读</a:t>
            </a:r>
            <a:r>
              <a:rPr lang="en-US" sz="108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。</a:t>
            </a:r>
            <a:endParaRPr lang="en-US" sz="108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36" name="Text 4"/>
          <p:cNvSpPr/>
          <p:nvPr/>
        </p:nvSpPr>
        <p:spPr>
          <a:xfrm>
            <a:off x="1005185" y="2971800"/>
            <a:ext cx="5138886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审计发现库</a:t>
            </a:r>
            <a:endParaRPr lang="en-US" sz="16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7" name="Text 5"/>
          <p:cNvSpPr/>
          <p:nvPr/>
        </p:nvSpPr>
        <p:spPr>
          <a:xfrm>
            <a:off x="1005185" y="3276600"/>
            <a:ext cx="4671715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2"/>
              </a:rPr>
              <a:t>基于NLP技术对审计问题进行智能归因，主动推荐历史相似问题及查证思路，助力风险预警与经验复用。</a:t>
            </a:r>
            <a:endParaRPr lang="en-US" sz="11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2"/>
            </a:endParaRPr>
          </a:p>
        </p:txBody>
      </p:sp>
      <p:sp>
        <p:nvSpPr>
          <p:cNvPr id="38" name="Text 6"/>
          <p:cNvSpPr/>
          <p:nvPr/>
        </p:nvSpPr>
        <p:spPr>
          <a:xfrm>
            <a:off x="1016943" y="4038600"/>
            <a:ext cx="5125953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风险案例库</a:t>
            </a:r>
            <a:endParaRPr lang="en-US" sz="16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9" name="Text 7"/>
          <p:cNvSpPr/>
          <p:nvPr/>
        </p:nvSpPr>
        <p:spPr>
          <a:xfrm>
            <a:off x="1016943" y="4343400"/>
            <a:ext cx="4659957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收录内部历史案例及外部典型审计案例，详细记录风险案例与防范措施，作为审计人员的实战参考。</a:t>
            </a:r>
            <a:endParaRPr lang="en-US" sz="11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40" name="Text 8"/>
          <p:cNvSpPr/>
          <p:nvPr/>
        </p:nvSpPr>
        <p:spPr>
          <a:xfrm>
            <a:off x="1023640" y="5105400"/>
            <a:ext cx="5118586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审计方法库</a:t>
            </a:r>
            <a:endParaRPr lang="en-US" sz="16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9"/>
          <p:cNvSpPr/>
          <p:nvPr/>
        </p:nvSpPr>
        <p:spPr>
          <a:xfrm>
            <a:off x="1023640" y="5410200"/>
            <a:ext cx="46532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积累针对不同风险、不同业务场景的有效审计程序、查证技巧与分析模型，持续优化审计方法论。</a:t>
            </a:r>
            <a:endParaRPr lang="en-US" sz="11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42" name="Text 10"/>
          <p:cNvSpPr/>
          <p:nvPr/>
        </p:nvSpPr>
        <p:spPr>
          <a:xfrm>
            <a:off x="6715125" y="1371600"/>
            <a:ext cx="179578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2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智能体功能</a:t>
            </a:r>
            <a:endParaRPr lang="en-US" sz="22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3" name="Text 11"/>
          <p:cNvSpPr/>
          <p:nvPr/>
        </p:nvSpPr>
        <p:spPr>
          <a:xfrm>
            <a:off x="7013674" y="1905000"/>
            <a:ext cx="5067508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115E59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智能问答</a:t>
            </a:r>
            <a:endParaRPr lang="en-US" sz="1600" b="1" dirty="0">
              <a:solidFill>
                <a:srgbClr val="115E59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12"/>
          <p:cNvSpPr/>
          <p:nvPr/>
        </p:nvSpPr>
        <p:spPr>
          <a:xfrm>
            <a:off x="7013674" y="2209800"/>
            <a:ext cx="4606826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支持自然语言查询政策条款、审计程序、常见问题，实现人机交互式审计知识获取。</a:t>
            </a:r>
            <a:endParaRPr lang="en-US" sz="11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45" name="Text 13"/>
          <p:cNvSpPr/>
          <p:nvPr/>
        </p:nvSpPr>
        <p:spPr>
          <a:xfrm>
            <a:off x="6942683" y="2971800"/>
            <a:ext cx="5145598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115E59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文本图像审查</a:t>
            </a:r>
            <a:endParaRPr lang="en-US" sz="1600" b="1" dirty="0">
              <a:solidFill>
                <a:srgbClr val="115E59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14"/>
          <p:cNvSpPr/>
          <p:nvPr/>
        </p:nvSpPr>
        <p:spPr>
          <a:xfrm>
            <a:off x="6942683" y="3276600"/>
            <a:ext cx="4677817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2"/>
              </a:rPr>
              <a:t>基于OCR与CV技术自动识别购物小票、SN码图像内容，与数字记录进行一致性比对，提升凭证审核效率。</a:t>
            </a:r>
            <a:endParaRPr lang="en-US" sz="1100" dirty="0"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2"/>
            </a:endParaRPr>
          </a:p>
        </p:txBody>
      </p:sp>
      <p:sp>
        <p:nvSpPr>
          <p:cNvPr id="47" name="Text 15"/>
          <p:cNvSpPr/>
          <p:nvPr/>
        </p:nvSpPr>
        <p:spPr>
          <a:xfrm>
            <a:off x="6974086" y="4038600"/>
            <a:ext cx="511105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115E59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知识图谱</a:t>
            </a:r>
            <a:endParaRPr lang="en-US" sz="1600" b="1" dirty="0">
              <a:solidFill>
                <a:srgbClr val="115E59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8" name="Text 16"/>
          <p:cNvSpPr/>
          <p:nvPr/>
        </p:nvSpPr>
        <p:spPr>
          <a:xfrm>
            <a:off x="6974086" y="4343400"/>
            <a:ext cx="4646414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构建结构化的知识网络，展示知识点之间的关联关系，支持多维度、跨领域的知识检索与推理。</a:t>
            </a:r>
            <a:endParaRPr lang="en-US" sz="11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49" name="Text 17"/>
          <p:cNvSpPr/>
          <p:nvPr/>
        </p:nvSpPr>
        <p:spPr>
          <a:xfrm>
            <a:off x="6960543" y="5105400"/>
            <a:ext cx="5125953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智能体价值</a:t>
            </a:r>
            <a:endParaRPr lang="en-US" sz="16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0" name="Text 18"/>
          <p:cNvSpPr/>
          <p:nvPr/>
        </p:nvSpPr>
        <p:spPr>
          <a:xfrm>
            <a:off x="6960543" y="5410200"/>
            <a:ext cx="4659957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1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实现审计知识的沉淀、复用与智能决策支持，将审计经验转化为系统能力，提升审计效率与准确性。</a:t>
            </a:r>
            <a:endParaRPr lang="en-US" sz="11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知识库与智能体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  <a:hlinkClick r:id="rId1" action="ppaction://hlinksldjump"/>
              </a:rPr>
              <a:t>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51" name="图片 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4"/>
          <a:srcRect l="13010" t="6995"/>
          <a:stretch>
            <a:fillRect/>
          </a:stretch>
        </p:blipFill>
        <p:spPr>
          <a:xfrm>
            <a:off x="1337945" y="1081405"/>
            <a:ext cx="9378950" cy="548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04875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1562100"/>
            <a:ext cx="5524500" cy="2095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800" y="179070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7250" y="19240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10300" y="1562100"/>
            <a:ext cx="5524500" cy="2095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38900" y="179070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81775" y="192405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57200" y="3886200"/>
            <a:ext cx="5524500" cy="2095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85800" y="41148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85825" y="4248150"/>
            <a:ext cx="1714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10300" y="3886200"/>
            <a:ext cx="5524500" cy="2095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438900" y="411480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610350" y="4248150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200" y="1125220"/>
            <a:ext cx="190500" cy="2540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智能审计中心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2"/>
          <p:cNvSpPr/>
          <p:nvPr>
            <p:custDataLst>
              <p:tags r:id="rId26"/>
            </p:custDataLst>
          </p:nvPr>
        </p:nvSpPr>
        <p:spPr>
          <a:xfrm>
            <a:off x="1472565" y="1966595"/>
            <a:ext cx="3630930" cy="2590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审计计划与项目管理</a:t>
            </a:r>
            <a:endParaRPr lang="en-US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1" name="Text 3"/>
          <p:cNvSpPr/>
          <p:nvPr>
            <p:custDataLst>
              <p:tags r:id="rId27"/>
            </p:custDataLst>
          </p:nvPr>
        </p:nvSpPr>
        <p:spPr>
          <a:xfrm>
            <a:off x="857250" y="2620645"/>
            <a:ext cx="5027930" cy="7258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支持基于政府发布的相关政策与风险评估的审计方案制定，灵活编排审计任务。根据补贴政策特点，定制化设计审计流程，确保补贴发放的合规性与准确性。</a:t>
            </a:r>
            <a:endParaRPr lang="en-US" sz="14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2" name="Text 4"/>
          <p:cNvSpPr/>
          <p:nvPr>
            <p:custDataLst>
              <p:tags r:id="rId28"/>
            </p:custDataLst>
          </p:nvPr>
        </p:nvSpPr>
        <p:spPr>
          <a:xfrm>
            <a:off x="7213600" y="1964690"/>
            <a:ext cx="5574030" cy="2590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规则与算法双引擎</a:t>
            </a:r>
            <a:endParaRPr lang="en-US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5"/>
          <p:cNvSpPr/>
          <p:nvPr>
            <p:custDataLst>
              <p:tags r:id="rId29"/>
            </p:custDataLst>
          </p:nvPr>
        </p:nvSpPr>
        <p:spPr>
          <a:xfrm>
            <a:off x="6582410" y="2602230"/>
            <a:ext cx="4923790" cy="6057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内置补贴政策规则库（如SN码校验、支付凭证与消费金额匹配），结合AI模型识别虚假交易、套补行为等复杂风险，形成多层次、立体化的风险识别体系。</a:t>
            </a:r>
            <a:endParaRPr lang="en-US" sz="14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6"/>
          <p:cNvSpPr/>
          <p:nvPr>
            <p:custDataLst>
              <p:tags r:id="rId30"/>
            </p:custDataLst>
          </p:nvPr>
        </p:nvSpPr>
        <p:spPr>
          <a:xfrm>
            <a:off x="1472565" y="4276725"/>
            <a:ext cx="2642235" cy="2590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AI凭证审核</a:t>
            </a:r>
            <a:endParaRPr lang="en-US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7"/>
          <p:cNvSpPr/>
          <p:nvPr>
            <p:custDataLst>
              <p:tags r:id="rId31"/>
            </p:custDataLst>
          </p:nvPr>
        </p:nvSpPr>
        <p:spPr>
          <a:xfrm>
            <a:off x="857250" y="4979670"/>
            <a:ext cx="4895850" cy="6057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基于OCR与CV技术自动识别购物小票、SN码图像内容，与数字记录进行一致性比对。通过自然语言处理技术，对文本内容进行语义分析，识别出伪造、篡改等异常情况。</a:t>
            </a:r>
            <a:endParaRPr lang="en-US" sz="14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8"/>
          <p:cNvSpPr/>
          <p:nvPr>
            <p:custDataLst>
              <p:tags r:id="rId32"/>
            </p:custDataLst>
          </p:nvPr>
        </p:nvSpPr>
        <p:spPr>
          <a:xfrm>
            <a:off x="7213600" y="4292600"/>
            <a:ext cx="2159000" cy="2590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025"/>
              </a:lnSpc>
              <a:buNone/>
            </a:pPr>
            <a:r>
              <a:rPr lang="en-US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智能抽样与证据管理</a:t>
            </a:r>
            <a:endParaRPr lang="en-US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7" name="Text 9"/>
          <p:cNvSpPr/>
          <p:nvPr>
            <p:custDataLst>
              <p:tags r:id="rId33"/>
            </p:custDataLst>
          </p:nvPr>
        </p:nvSpPr>
        <p:spPr>
          <a:xfrm>
            <a:off x="6582410" y="4943475"/>
            <a:ext cx="4895850" cy="6057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75"/>
              </a:lnSpc>
              <a:buNone/>
            </a:pPr>
            <a:r>
              <a:rPr lang="en-US" sz="14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依据风险自动化采集、关联与固化电子证据，实行对所有交易数据的全面抽样，形成完整可信、不可篡改的数字化审计证据链。实现从抽样到证据链的全流程智能化管理。</a:t>
            </a:r>
            <a:endParaRPr lang="en-US" sz="14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749300" y="1176020"/>
            <a:ext cx="7339965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该中心是</a:t>
            </a:r>
            <a:r>
              <a:rPr lang="zh-CN" alt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AI审计平台的核心执行单元，支撑其他功能中心协同工作</a:t>
            </a:r>
            <a:endParaRPr lang="en-US" sz="1600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04875"/>
            <a:ext cx="762000" cy="38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5220"/>
            <a:ext cx="190500" cy="2540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智能审计中心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749300" y="1176020"/>
            <a:ext cx="8071485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该中心是</a:t>
            </a:r>
            <a:r>
              <a:rPr lang="zh-CN" alt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AI审计平台的核心执行单元，支撑其他功能中心协同工作</a:t>
            </a:r>
            <a:endParaRPr lang="en-US" sz="1600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4"/>
          <a:srcRect l="18442" t="11969" r="8850" b="-977"/>
          <a:stretch>
            <a:fillRect/>
          </a:stretch>
        </p:blipFill>
        <p:spPr>
          <a:xfrm>
            <a:off x="6301105" y="1960880"/>
            <a:ext cx="5795645" cy="347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835"/>
            <a:ext cx="5683250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32860"/>
            <a:ext cx="5685155" cy="23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904875"/>
            <a:ext cx="762000" cy="38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5220"/>
            <a:ext cx="190500" cy="2540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智能审计中心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749300" y="1176020"/>
            <a:ext cx="7830185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该中心是</a:t>
            </a:r>
            <a:r>
              <a:rPr lang="zh-CN" alt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AI审计平台的核心执行单元，支撑其他功能中心协同工作</a:t>
            </a:r>
            <a:endParaRPr lang="en-US" sz="1600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21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/>
          <a:srcRect r="23807" b="-2603"/>
          <a:stretch>
            <a:fillRect/>
          </a:stretch>
        </p:blipFill>
        <p:spPr>
          <a:xfrm>
            <a:off x="968375" y="2607310"/>
            <a:ext cx="3502025" cy="312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6"/>
          <a:srcRect t="9233"/>
          <a:stretch>
            <a:fillRect/>
          </a:stretch>
        </p:blipFill>
        <p:spPr>
          <a:xfrm>
            <a:off x="4761230" y="2607310"/>
            <a:ext cx="6727190" cy="316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5715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1676400"/>
            <a:ext cx="5524500" cy="1752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800" y="190500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2963" y="2076450"/>
            <a:ext cx="257175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9700" y="2590800"/>
            <a:ext cx="95250" cy="95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9700" y="2867025"/>
            <a:ext cx="95250" cy="95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9700" y="3174365"/>
            <a:ext cx="95250" cy="95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10300" y="1676400"/>
            <a:ext cx="5524500" cy="1752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38900" y="19050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624638" y="2076450"/>
            <a:ext cx="200025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2590800"/>
            <a:ext cx="95250" cy="95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2867025"/>
            <a:ext cx="95250" cy="952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3174365"/>
            <a:ext cx="95250" cy="95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3657600"/>
            <a:ext cx="5524500" cy="176022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85800" y="388620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42963" y="4057650"/>
            <a:ext cx="257175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9700" y="4572000"/>
            <a:ext cx="95250" cy="952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9700" y="4876800"/>
            <a:ext cx="95250" cy="952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9700" y="5193665"/>
            <a:ext cx="95250" cy="95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10300" y="3657600"/>
            <a:ext cx="5524500" cy="1752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6438900" y="3886200"/>
            <a:ext cx="571500" cy="571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638925" y="4057650"/>
            <a:ext cx="171450" cy="228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4572000"/>
            <a:ext cx="95250" cy="952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4876800"/>
            <a:ext cx="95250" cy="952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5193665"/>
            <a:ext cx="95250" cy="952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11389" y="5638800"/>
            <a:ext cx="762000" cy="6477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25714" y="5781675"/>
            <a:ext cx="13335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49589" y="5886450"/>
            <a:ext cx="133350" cy="1524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259139" y="5638800"/>
            <a:ext cx="625971" cy="6477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495925" y="5781675"/>
            <a:ext cx="152400" cy="1524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961311" y="5886450"/>
            <a:ext cx="133350" cy="15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170861" y="5638800"/>
            <a:ext cx="762000" cy="6477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475661" y="5781675"/>
            <a:ext cx="152400" cy="1524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009061" y="5886450"/>
            <a:ext cx="133350" cy="1524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218611" y="5638800"/>
            <a:ext cx="762000" cy="6477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542461" y="5781675"/>
            <a:ext cx="114300" cy="152400"/>
          </a:xfrm>
          <a:prstGeom prst="rect">
            <a:avLst/>
          </a:prstGeom>
        </p:spPr>
      </p:pic>
      <p:sp>
        <p:nvSpPr>
          <p:cNvPr id="40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分析决策中心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1"/>
          <p:cNvSpPr/>
          <p:nvPr/>
        </p:nvSpPr>
        <p:spPr>
          <a:xfrm>
            <a:off x="790575" y="1148715"/>
            <a:ext cx="12405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为审计人员提供全面的风险洞察和决策支持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2" name="Text 2"/>
          <p:cNvSpPr/>
          <p:nvPr>
            <p:custDataLst>
              <p:tags r:id="rId45"/>
            </p:custDataLst>
          </p:nvPr>
        </p:nvSpPr>
        <p:spPr>
          <a:xfrm>
            <a:off x="1452245" y="2076450"/>
            <a:ext cx="2699757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补贴风险驾驶舱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3" name="Text 3"/>
          <p:cNvSpPr/>
          <p:nvPr>
            <p:custDataLst>
              <p:tags r:id="rId46"/>
            </p:custDataLst>
          </p:nvPr>
        </p:nvSpPr>
        <p:spPr>
          <a:xfrm>
            <a:off x="1581150" y="2514600"/>
            <a:ext cx="204089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可视化展示核心风险指标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4"/>
          <p:cNvSpPr/>
          <p:nvPr>
            <p:custDataLst>
              <p:tags r:id="rId47"/>
            </p:custDataLst>
          </p:nvPr>
        </p:nvSpPr>
        <p:spPr>
          <a:xfrm>
            <a:off x="1581150" y="2819400"/>
            <a:ext cx="331343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结合AI预测模型提前预警潜在问题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5" name="Text 5"/>
          <p:cNvSpPr/>
          <p:nvPr>
            <p:custDataLst>
              <p:tags r:id="rId48"/>
            </p:custDataLst>
          </p:nvPr>
        </p:nvSpPr>
        <p:spPr>
          <a:xfrm>
            <a:off x="1581150" y="3124200"/>
            <a:ext cx="249999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实时监控关键业务指标变化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6"/>
          <p:cNvSpPr/>
          <p:nvPr>
            <p:custDataLst>
              <p:tags r:id="rId49"/>
            </p:custDataLst>
          </p:nvPr>
        </p:nvSpPr>
        <p:spPr>
          <a:xfrm>
            <a:off x="7162800" y="2076450"/>
            <a:ext cx="287083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动态监测与预警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7" name="Text 7"/>
          <p:cNvSpPr/>
          <p:nvPr>
            <p:custDataLst>
              <p:tags r:id="rId50"/>
            </p:custDataLst>
          </p:nvPr>
        </p:nvSpPr>
        <p:spPr>
          <a:xfrm>
            <a:off x="7334250" y="2516505"/>
            <a:ext cx="238252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实时监控交易流水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8" name="Text 8"/>
          <p:cNvSpPr/>
          <p:nvPr>
            <p:custDataLst>
              <p:tags r:id="rId51"/>
            </p:custDataLst>
          </p:nvPr>
        </p:nvSpPr>
        <p:spPr>
          <a:xfrm>
            <a:off x="7334250" y="2821305"/>
            <a:ext cx="303466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对异常消费模式实时预警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9" name="Text 9"/>
          <p:cNvSpPr/>
          <p:nvPr>
            <p:custDataLst>
              <p:tags r:id="rId52"/>
            </p:custDataLst>
          </p:nvPr>
        </p:nvSpPr>
        <p:spPr>
          <a:xfrm>
            <a:off x="7334250" y="3124200"/>
            <a:ext cx="338455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识别高频消费、金额异常等可疑行为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0" name="Text 10"/>
          <p:cNvSpPr/>
          <p:nvPr>
            <p:custDataLst>
              <p:tags r:id="rId53"/>
            </p:custDataLst>
          </p:nvPr>
        </p:nvSpPr>
        <p:spPr>
          <a:xfrm>
            <a:off x="1449070" y="4057650"/>
            <a:ext cx="270319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自助分析与建模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1" name="Text 11"/>
          <p:cNvSpPr/>
          <p:nvPr>
            <p:custDataLst>
              <p:tags r:id="rId54"/>
            </p:custDataLst>
          </p:nvPr>
        </p:nvSpPr>
        <p:spPr>
          <a:xfrm>
            <a:off x="1605915" y="4495800"/>
            <a:ext cx="270002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提供低代码分析环境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2" name="Text 12"/>
          <p:cNvSpPr/>
          <p:nvPr>
            <p:custDataLst>
              <p:tags r:id="rId55"/>
            </p:custDataLst>
          </p:nvPr>
        </p:nvSpPr>
        <p:spPr>
          <a:xfrm>
            <a:off x="1581150" y="4808220"/>
            <a:ext cx="295529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支持多维度穿透查询与聚类分析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3" name="Text 13"/>
          <p:cNvSpPr/>
          <p:nvPr>
            <p:custDataLst>
              <p:tags r:id="rId56"/>
            </p:custDataLst>
          </p:nvPr>
        </p:nvSpPr>
        <p:spPr>
          <a:xfrm>
            <a:off x="1581150" y="5107305"/>
            <a:ext cx="29800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快速定位可疑交易集群与异常行为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4" name="Text 14"/>
          <p:cNvSpPr/>
          <p:nvPr>
            <p:custDataLst>
              <p:tags r:id="rId57"/>
            </p:custDataLst>
          </p:nvPr>
        </p:nvSpPr>
        <p:spPr>
          <a:xfrm>
            <a:off x="7162800" y="4057650"/>
            <a:ext cx="354139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报告自动化与数据共享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5" name="Text 15"/>
          <p:cNvSpPr/>
          <p:nvPr>
            <p:custDataLst>
              <p:tags r:id="rId58"/>
            </p:custDataLst>
          </p:nvPr>
        </p:nvSpPr>
        <p:spPr>
          <a:xfrm>
            <a:off x="7343775" y="4495800"/>
            <a:ext cx="302514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自动生成审计问题清单及整改建议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6" name="Text 16"/>
          <p:cNvSpPr/>
          <p:nvPr>
            <p:custDataLst>
              <p:tags r:id="rId59"/>
            </p:custDataLst>
          </p:nvPr>
        </p:nvSpPr>
        <p:spPr>
          <a:xfrm>
            <a:off x="7334250" y="4808220"/>
            <a:ext cx="257492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输出符合监管要求的审计报告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7" name="Text 17"/>
          <p:cNvSpPr/>
          <p:nvPr>
            <p:custDataLst>
              <p:tags r:id="rId60"/>
            </p:custDataLst>
          </p:nvPr>
        </p:nvSpPr>
        <p:spPr>
          <a:xfrm>
            <a:off x="7334250" y="5058410"/>
            <a:ext cx="358521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支持按维度加密导出明细数据与可疑交易清单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8" name="Text 18"/>
          <p:cNvSpPr/>
          <p:nvPr/>
        </p:nvSpPr>
        <p:spPr>
          <a:xfrm>
            <a:off x="4299019" y="5981700"/>
            <a:ext cx="586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数据收集</a:t>
            </a:r>
            <a:endParaRPr lang="en-US" sz="108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9" name="Text 19"/>
          <p:cNvSpPr/>
          <p:nvPr/>
        </p:nvSpPr>
        <p:spPr>
          <a:xfrm>
            <a:off x="5353571" y="5981700"/>
            <a:ext cx="437108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AI分析</a:t>
            </a:r>
            <a:endParaRPr lang="en-US" sz="108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0" name="Text 20"/>
          <p:cNvSpPr/>
          <p:nvPr/>
        </p:nvSpPr>
        <p:spPr>
          <a:xfrm>
            <a:off x="6258491" y="5981700"/>
            <a:ext cx="586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风险洞察</a:t>
            </a:r>
            <a:endParaRPr lang="en-US" sz="108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1" name="Text 21"/>
          <p:cNvSpPr/>
          <p:nvPr/>
        </p:nvSpPr>
        <p:spPr>
          <a:xfrm>
            <a:off x="7306241" y="5981700"/>
            <a:ext cx="586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决策支持</a:t>
            </a:r>
            <a:endParaRPr lang="en-US" sz="108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64" name="Image 14" descr="preencoded.png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95300" y="1125220"/>
            <a:ext cx="1905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904875"/>
            <a:ext cx="762000" cy="38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5220"/>
            <a:ext cx="190500" cy="2540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  <a:sym typeface="+mn-ea"/>
              </a:rPr>
              <a:t>分析决策中心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10"/>
          <p:cNvSpPr/>
          <p:nvPr/>
        </p:nvSpPr>
        <p:spPr>
          <a:xfrm>
            <a:off x="749300" y="1176020"/>
            <a:ext cx="608901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  <a:sym typeface="+mn-ea"/>
              </a:rPr>
              <a:t>为审计人员提供全面的风险洞察和决策支持</a:t>
            </a:r>
            <a:endParaRPr lang="en-US" sz="1600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5" name="图片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" y="1702435"/>
            <a:ext cx="10682605" cy="456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35B0BEE-F18A-47BB-8FCB-E00DA2F2635D-1" descr="C:/Users/CTY/AppData/Local/Temp/wpp.bGDQAo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" y="0"/>
            <a:ext cx="12191365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620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57175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795" y="1371600"/>
            <a:ext cx="228600" cy="22860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财务与审计的</a:t>
            </a: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智能进化</a:t>
            </a:r>
            <a:endParaRPr lang="zh-CN" alt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1"/>
          <p:cNvSpPr/>
          <p:nvPr/>
        </p:nvSpPr>
        <p:spPr>
          <a:xfrm>
            <a:off x="1057275" y="1333500"/>
            <a:ext cx="170116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财务发展的演进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7" name="Text 8"/>
          <p:cNvSpPr/>
          <p:nvPr/>
        </p:nvSpPr>
        <p:spPr>
          <a:xfrm>
            <a:off x="3803015" y="1333500"/>
            <a:ext cx="185991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审计发展的演进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rcRect r="52288" b="-62"/>
          <a:stretch>
            <a:fillRect/>
          </a:stretch>
        </p:blipFill>
        <p:spPr>
          <a:xfrm>
            <a:off x="285115" y="1816100"/>
            <a:ext cx="2774315" cy="406781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560" y="2202815"/>
            <a:ext cx="5311140" cy="329120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rcRect l="50158"/>
          <a:stretch>
            <a:fillRect/>
          </a:stretch>
        </p:blipFill>
        <p:spPr>
          <a:xfrm>
            <a:off x="3350895" y="1816100"/>
            <a:ext cx="2898140" cy="406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5486400" cy="2247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5740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21907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2971800"/>
            <a:ext cx="1905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05" y="3314700"/>
            <a:ext cx="1905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3657600"/>
            <a:ext cx="1905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28800"/>
            <a:ext cx="5486400" cy="2247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0574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9875" y="2190750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981325"/>
            <a:ext cx="1905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323590"/>
            <a:ext cx="1905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681095"/>
            <a:ext cx="1905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381500"/>
            <a:ext cx="11277600" cy="1828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00" y="4838700"/>
            <a:ext cx="12618720" cy="131445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857250" y="1179195"/>
            <a:ext cx="12405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大模型训练中心是</a:t>
            </a: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AI审计平台持续进化的动力，确保审计模型的先进性和准确性</a:t>
            </a:r>
            <a:endParaRPr lang="en-US" sz="16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1" name="Text 2"/>
          <p:cNvSpPr/>
          <p:nvPr/>
        </p:nvSpPr>
        <p:spPr>
          <a:xfrm>
            <a:off x="1409700" y="2190750"/>
            <a:ext cx="150876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领域模型训练</a:t>
            </a:r>
            <a:endParaRPr lang="en-US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2" name="Text 3"/>
          <p:cNvSpPr/>
          <p:nvPr/>
        </p:nvSpPr>
        <p:spPr>
          <a:xfrm>
            <a:off x="1409700" y="2927985"/>
            <a:ext cx="405130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基于审计语料与凭证样本训练专属视觉与语言模型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4"/>
          <p:cNvSpPr/>
          <p:nvPr/>
        </p:nvSpPr>
        <p:spPr>
          <a:xfrm>
            <a:off x="1409700" y="3273425"/>
            <a:ext cx="367030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提升SN码识别、小票信息提取的准确率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5"/>
          <p:cNvSpPr/>
          <p:nvPr/>
        </p:nvSpPr>
        <p:spPr>
          <a:xfrm>
            <a:off x="1409700" y="3618865"/>
            <a:ext cx="321310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针对特定审计场景进行精细化模型调优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6"/>
          <p:cNvSpPr/>
          <p:nvPr/>
        </p:nvSpPr>
        <p:spPr>
          <a:xfrm>
            <a:off x="7325995" y="2204720"/>
            <a:ext cx="176022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模型管理与部署</a:t>
            </a:r>
            <a:endParaRPr lang="en-US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7"/>
          <p:cNvSpPr/>
          <p:nvPr/>
        </p:nvSpPr>
        <p:spPr>
          <a:xfrm>
            <a:off x="7325995" y="2950845"/>
            <a:ext cx="340487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支持审计规则的快速迭代与模型一键部署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7" name="Text 8"/>
          <p:cNvSpPr/>
          <p:nvPr/>
        </p:nvSpPr>
        <p:spPr>
          <a:xfrm>
            <a:off x="7325995" y="3307080"/>
            <a:ext cx="298513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确保审计模型的及时更新和高效应用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9"/>
          <p:cNvSpPr/>
          <p:nvPr/>
        </p:nvSpPr>
        <p:spPr>
          <a:xfrm>
            <a:off x="7325995" y="3620135"/>
            <a:ext cx="302895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实现模型版本控制与持续优化</a:t>
            </a:r>
            <a:endParaRPr lang="en-US" sz="14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9" name="Text 10"/>
          <p:cNvSpPr/>
          <p:nvPr/>
        </p:nvSpPr>
        <p:spPr>
          <a:xfrm>
            <a:off x="609600" y="4533900"/>
            <a:ext cx="1207008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大模型支撑审计智能化流程</a:t>
            </a:r>
            <a:endParaRPr lang="en-US" sz="16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64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" y="1125220"/>
            <a:ext cx="1905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857250" y="1179195"/>
            <a:ext cx="12405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大模型训练中心是</a:t>
            </a: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AI审计平台持续进化的动力，确保审计模型的先进性和准确性</a:t>
            </a:r>
            <a:endParaRPr lang="en-US" sz="16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64" name="Image 1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25220"/>
            <a:ext cx="190500" cy="25400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47520"/>
            <a:ext cx="10058400" cy="435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857250" y="1179195"/>
            <a:ext cx="12405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大模型训练中心是</a:t>
            </a: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AI审计平台持续进化的动力，确保审计模型的先进性和准确性</a:t>
            </a:r>
            <a:endParaRPr lang="en-US" sz="16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64" name="Image 1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25220"/>
            <a:ext cx="190500" cy="254000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665" y="1570990"/>
            <a:ext cx="8662670" cy="497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857250" y="1179195"/>
            <a:ext cx="12405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大模型训练中心是</a:t>
            </a: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AI审计平台持续进化的动力，确保审计模型的先进性和准确性</a:t>
            </a:r>
            <a:endParaRPr lang="en-US" sz="16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64" name="Image 1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25220"/>
            <a:ext cx="190500" cy="254000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90" y="1570355"/>
            <a:ext cx="8878570" cy="48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1100"/>
            <a:ext cx="2705100" cy="11239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17345"/>
            <a:ext cx="219075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181100"/>
            <a:ext cx="2705100" cy="1123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0" y="1617345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81100"/>
            <a:ext cx="2705100" cy="11239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710" y="1616710"/>
            <a:ext cx="151765" cy="20256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1181100"/>
            <a:ext cx="2705100" cy="11239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150" y="1642110"/>
            <a:ext cx="17145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57450"/>
            <a:ext cx="2705100" cy="11239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847975"/>
            <a:ext cx="238125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457450"/>
            <a:ext cx="2705100" cy="11239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7585" y="2867025"/>
            <a:ext cx="219075" cy="190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457450"/>
            <a:ext cx="2705100" cy="11239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5550" y="2842260"/>
            <a:ext cx="238125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2457450"/>
            <a:ext cx="2705100" cy="11239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2100" y="2857500"/>
            <a:ext cx="238125" cy="190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3733800"/>
            <a:ext cx="2705100" cy="11239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145280"/>
            <a:ext cx="190500" cy="190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4700" y="3733800"/>
            <a:ext cx="2705100" cy="11239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3300" y="4135755"/>
            <a:ext cx="219075" cy="190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3733800"/>
            <a:ext cx="2705100" cy="11239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4145280"/>
            <a:ext cx="142875" cy="1905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9700" y="3733800"/>
            <a:ext cx="2705100" cy="11239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1150" y="4135755"/>
            <a:ext cx="190500" cy="1905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10150"/>
            <a:ext cx="2705100" cy="11239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5421630"/>
            <a:ext cx="238125" cy="1905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5010150"/>
            <a:ext cx="2705100" cy="11239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37585" y="5421630"/>
            <a:ext cx="190500" cy="1905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010150"/>
            <a:ext cx="2705100" cy="11239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4600" y="5421630"/>
            <a:ext cx="238125" cy="1905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5010150"/>
            <a:ext cx="2705100" cy="11239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3055" y="5400675"/>
            <a:ext cx="190500" cy="190500"/>
          </a:xfrm>
          <a:prstGeom prst="rect">
            <a:avLst/>
          </a:prstGeom>
        </p:spPr>
      </p:pic>
      <p:sp>
        <p:nvSpPr>
          <p:cNvPr id="37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2"/>
              </a:rPr>
              <a:t>16大特色亮点一览</a:t>
            </a:r>
            <a:endParaRPr lang="en-US" sz="2800" b="1" dirty="0">
              <a:solidFill>
                <a:srgbClr val="6B21A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2"/>
            </a:endParaRPr>
          </a:p>
        </p:txBody>
      </p:sp>
      <p:sp>
        <p:nvSpPr>
          <p:cNvPr id="38" name="Text 1"/>
          <p:cNvSpPr/>
          <p:nvPr/>
        </p:nvSpPr>
        <p:spPr>
          <a:xfrm>
            <a:off x="923925" y="1588770"/>
            <a:ext cx="134747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模块化平台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9" name="Text 2"/>
          <p:cNvSpPr/>
          <p:nvPr/>
        </p:nvSpPr>
        <p:spPr>
          <a:xfrm>
            <a:off x="923925" y="191960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灵活组合，适应不同审计需求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0" name="Text 3"/>
          <p:cNvSpPr/>
          <p:nvPr/>
        </p:nvSpPr>
        <p:spPr>
          <a:xfrm>
            <a:off x="3835400" y="1602105"/>
            <a:ext cx="196469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多模态数据处理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4"/>
          <p:cNvSpPr/>
          <p:nvPr/>
        </p:nvSpPr>
        <p:spPr>
          <a:xfrm>
            <a:off x="3835400" y="192087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处理结构化和非结构化数据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2" name="Text 5"/>
          <p:cNvSpPr/>
          <p:nvPr/>
        </p:nvSpPr>
        <p:spPr>
          <a:xfrm>
            <a:off x="6562725" y="1600200"/>
            <a:ext cx="20783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多源数据智能接入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3" name="Text 6"/>
          <p:cNvSpPr/>
          <p:nvPr/>
        </p:nvSpPr>
        <p:spPr>
          <a:xfrm>
            <a:off x="6562725" y="192087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支持多种数据源的无缝接入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7"/>
          <p:cNvSpPr/>
          <p:nvPr/>
        </p:nvSpPr>
        <p:spPr>
          <a:xfrm>
            <a:off x="9448800" y="1636395"/>
            <a:ext cx="201358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批流一体数据采集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5" name="Text 8"/>
          <p:cNvSpPr/>
          <p:nvPr/>
        </p:nvSpPr>
        <p:spPr>
          <a:xfrm>
            <a:off x="9448800" y="191960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实时与批量数据同步处理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9"/>
          <p:cNvSpPr/>
          <p:nvPr/>
        </p:nvSpPr>
        <p:spPr>
          <a:xfrm>
            <a:off x="923925" y="2847975"/>
            <a:ext cx="201993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智能数据质量管理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7" name="Text 10"/>
          <p:cNvSpPr/>
          <p:nvPr/>
        </p:nvSpPr>
        <p:spPr>
          <a:xfrm>
            <a:off x="918845" y="319722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自动清洗数据，提升数据可信度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8" name="Text 11"/>
          <p:cNvSpPr/>
          <p:nvPr/>
        </p:nvSpPr>
        <p:spPr>
          <a:xfrm>
            <a:off x="3835400" y="2847975"/>
            <a:ext cx="20847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元数据与血缘追踪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9" name="Text 12"/>
          <p:cNvSpPr/>
          <p:nvPr/>
        </p:nvSpPr>
        <p:spPr>
          <a:xfrm>
            <a:off x="3835400" y="319722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全链数据溯源，增强证据链完整性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0" name="Text 13"/>
          <p:cNvSpPr/>
          <p:nvPr/>
        </p:nvSpPr>
        <p:spPr>
          <a:xfrm>
            <a:off x="6562725" y="2847975"/>
            <a:ext cx="223837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数据画像与异常探查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1" name="Text 14"/>
          <p:cNvSpPr/>
          <p:nvPr/>
        </p:nvSpPr>
        <p:spPr>
          <a:xfrm>
            <a:off x="6562725" y="319722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基于机器学习识别异常行为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2" name="Text 15"/>
          <p:cNvSpPr/>
          <p:nvPr/>
        </p:nvSpPr>
        <p:spPr>
          <a:xfrm>
            <a:off x="9448800" y="2827020"/>
            <a:ext cx="223837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AI驱动的规则与算法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3" name="Text 16"/>
          <p:cNvSpPr/>
          <p:nvPr/>
        </p:nvSpPr>
        <p:spPr>
          <a:xfrm>
            <a:off x="9448800" y="319722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结合规则和AI模型进行审计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4" name="Text 17"/>
          <p:cNvSpPr/>
          <p:nvPr/>
        </p:nvSpPr>
        <p:spPr>
          <a:xfrm>
            <a:off x="918845" y="4124325"/>
            <a:ext cx="223329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审计抽样与证据管理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5" name="Text 18"/>
          <p:cNvSpPr/>
          <p:nvPr/>
        </p:nvSpPr>
        <p:spPr>
          <a:xfrm>
            <a:off x="918845" y="4401820"/>
            <a:ext cx="2038985" cy="26289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全面抽样，形成不可篡改的数字化证据链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6" name="Text 19"/>
          <p:cNvSpPr/>
          <p:nvPr/>
        </p:nvSpPr>
        <p:spPr>
          <a:xfrm>
            <a:off x="3835400" y="4124325"/>
            <a:ext cx="21926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风险驾驶舱与预警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7" name="Text 20"/>
          <p:cNvSpPr/>
          <p:nvPr/>
        </p:nvSpPr>
        <p:spPr>
          <a:xfrm>
            <a:off x="3835400" y="4472940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可视化风险，实时预警潜在问题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8" name="Text 21"/>
          <p:cNvSpPr/>
          <p:nvPr/>
        </p:nvSpPr>
        <p:spPr>
          <a:xfrm>
            <a:off x="6543675" y="4135755"/>
            <a:ext cx="244602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报告自动生成与共享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9" name="Text 22"/>
          <p:cNvSpPr/>
          <p:nvPr/>
        </p:nvSpPr>
        <p:spPr>
          <a:xfrm>
            <a:off x="6562725" y="4472940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自动化生成报告，支持数据智能共享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0" name="Text 23"/>
          <p:cNvSpPr/>
          <p:nvPr/>
        </p:nvSpPr>
        <p:spPr>
          <a:xfrm>
            <a:off x="9448800" y="4124325"/>
            <a:ext cx="223837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知识库资产化沉淀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1" name="Text 24"/>
          <p:cNvSpPr/>
          <p:nvPr/>
        </p:nvSpPr>
        <p:spPr>
          <a:xfrm>
            <a:off x="9448800" y="4472940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积累审计知识，支持智能查询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2" name="Text 25"/>
          <p:cNvSpPr/>
          <p:nvPr/>
        </p:nvSpPr>
        <p:spPr>
          <a:xfrm>
            <a:off x="918845" y="5400675"/>
            <a:ext cx="206121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审计智能体交互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3" name="Text 26"/>
          <p:cNvSpPr/>
          <p:nvPr/>
        </p:nvSpPr>
        <p:spPr>
          <a:xfrm>
            <a:off x="918845" y="5742305"/>
            <a:ext cx="201549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智能问答，提升交互体验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4" name="Text 27"/>
          <p:cNvSpPr/>
          <p:nvPr/>
        </p:nvSpPr>
        <p:spPr>
          <a:xfrm>
            <a:off x="3756660" y="5381625"/>
            <a:ext cx="236347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文本比对与语义分析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5" name="Text 28"/>
          <p:cNvSpPr/>
          <p:nvPr/>
        </p:nvSpPr>
        <p:spPr>
          <a:xfrm>
            <a:off x="3835400" y="573087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识别凭证内容，进行一致性比对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6" name="Text 29"/>
          <p:cNvSpPr/>
          <p:nvPr/>
        </p:nvSpPr>
        <p:spPr>
          <a:xfrm>
            <a:off x="6562725" y="5400675"/>
            <a:ext cx="167640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大模型训练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7" name="Text 30"/>
          <p:cNvSpPr/>
          <p:nvPr/>
        </p:nvSpPr>
        <p:spPr>
          <a:xfrm>
            <a:off x="6541770" y="574230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训练专属模型，提升审计准确率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8" name="Text 31"/>
          <p:cNvSpPr/>
          <p:nvPr/>
        </p:nvSpPr>
        <p:spPr>
          <a:xfrm>
            <a:off x="9448800" y="5381625"/>
            <a:ext cx="147383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风险预测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69" name="Text 32"/>
          <p:cNvSpPr/>
          <p:nvPr/>
        </p:nvSpPr>
        <p:spPr>
          <a:xfrm>
            <a:off x="9448800" y="5742305"/>
            <a:ext cx="264033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结合AI预测模型，提前预警潜在风险</a:t>
            </a:r>
            <a:endParaRPr lang="en-US" sz="108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1371600"/>
            <a:ext cx="5486400" cy="2133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800" y="1600200"/>
            <a:ext cx="323850" cy="666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5800" y="1762125"/>
            <a:ext cx="3238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8400" y="1371600"/>
            <a:ext cx="5486400" cy="2133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77000" y="1600200"/>
            <a:ext cx="316706" cy="666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92478" y="1762125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3810000"/>
            <a:ext cx="5486400" cy="2133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5800" y="4038600"/>
            <a:ext cx="361950" cy="666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5800" y="4200525"/>
            <a:ext cx="3619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8400" y="3810000"/>
            <a:ext cx="5486400" cy="2133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477000" y="4038600"/>
            <a:ext cx="312093" cy="666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490097" y="4200525"/>
            <a:ext cx="2857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" y="6229350"/>
            <a:ext cx="114300" cy="1143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平台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核心价值总结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19" name="Text 1"/>
          <p:cNvSpPr/>
          <p:nvPr>
            <p:custDataLst>
              <p:tags r:id="rId25"/>
            </p:custDataLst>
          </p:nvPr>
        </p:nvSpPr>
        <p:spPr>
          <a:xfrm>
            <a:off x="1162050" y="1858010"/>
            <a:ext cx="500824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提升审计效率与准确性</a:t>
            </a:r>
            <a:endParaRPr lang="en-US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2"/>
          <p:cNvSpPr/>
          <p:nvPr>
            <p:custDataLst>
              <p:tags r:id="rId26"/>
            </p:custDataLst>
          </p:nvPr>
        </p:nvSpPr>
        <p:spPr>
          <a:xfrm>
            <a:off x="1162050" y="2482850"/>
            <a:ext cx="4552950" cy="692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自动化处理海量数据，减少人工干预，显著提高审计效率和结果的准确性。AI技术的应用使审计过程更加高效，能够快速识别异常交易和风险点。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1" name="Text 3"/>
          <p:cNvSpPr/>
          <p:nvPr>
            <p:custDataLst>
              <p:tags r:id="rId27"/>
            </p:custDataLst>
          </p:nvPr>
        </p:nvSpPr>
        <p:spPr>
          <a:xfrm>
            <a:off x="6987381" y="1858010"/>
            <a:ext cx="5016103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实现审计全覆盖</a:t>
            </a:r>
            <a:endParaRPr lang="en-US" b="1" dirty="0">
              <a:solidFill>
                <a:srgbClr val="1D4ED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2" name="Text 4"/>
          <p:cNvSpPr/>
          <p:nvPr>
            <p:custDataLst>
              <p:tags r:id="rId28"/>
            </p:custDataLst>
          </p:nvPr>
        </p:nvSpPr>
        <p:spPr>
          <a:xfrm>
            <a:off x="6987381" y="2476500"/>
            <a:ext cx="4560094" cy="692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通过AI技术对所有数据进行全面核查，消除传统抽样审计的盲区。平台能够对结构化和非结构化数据进行统一分析，确保补贴发放的全面合规。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5"/>
          <p:cNvSpPr/>
          <p:nvPr>
            <p:custDataLst>
              <p:tags r:id="rId29"/>
            </p:custDataLst>
          </p:nvPr>
        </p:nvSpPr>
        <p:spPr>
          <a:xfrm>
            <a:off x="1219200" y="4274185"/>
            <a:ext cx="496633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降低人力成本与操作风险</a:t>
            </a:r>
            <a:endParaRPr lang="en-US" b="1" dirty="0">
              <a:solidFill>
                <a:srgbClr val="15803D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6"/>
          <p:cNvSpPr/>
          <p:nvPr>
            <p:custDataLst>
              <p:tags r:id="rId30"/>
            </p:custDataLst>
          </p:nvPr>
        </p:nvSpPr>
        <p:spPr>
          <a:xfrm>
            <a:off x="1162050" y="4872355"/>
            <a:ext cx="4514850" cy="692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减少对人工的依赖，降低审计成本，同时减少人为错误和操作风险。智能化的证据链管理确保审计证据的完整性和可追溯性，提高审计结果的可靠性。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7"/>
          <p:cNvSpPr/>
          <p:nvPr>
            <p:custDataLst>
              <p:tags r:id="rId31"/>
            </p:custDataLst>
          </p:nvPr>
        </p:nvSpPr>
        <p:spPr>
          <a:xfrm>
            <a:off x="6942128" y="4274185"/>
            <a:ext cx="5021178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支持政策合规与动态监管</a:t>
            </a:r>
            <a:endParaRPr lang="en-US" sz="1600" b="1" dirty="0">
              <a:solidFill>
                <a:srgbClr val="A1620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8"/>
          <p:cNvSpPr/>
          <p:nvPr>
            <p:custDataLst>
              <p:tags r:id="rId32"/>
            </p:custDataLst>
          </p:nvPr>
        </p:nvSpPr>
        <p:spPr>
          <a:xfrm>
            <a:off x="6941493" y="4872355"/>
            <a:ext cx="4564707" cy="692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通过智能化的审计手段，确保各项政策的合规性，并支持对补贴发放过程的动态监管。平台能够适应政策变化，提供灵活的规则配置和模型训练。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5715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2019300"/>
            <a:ext cx="3555950" cy="384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54101" y="2247900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11276" y="2457450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35001" y="5011420"/>
            <a:ext cx="7620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11301" y="5011420"/>
            <a:ext cx="7620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60800" y="2019300"/>
            <a:ext cx="3555950" cy="3848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14851" y="2247900"/>
            <a:ext cx="7620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86314" y="2457450"/>
            <a:ext cx="219075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223996" y="4973955"/>
            <a:ext cx="7620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33951" y="4973955"/>
            <a:ext cx="76200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178701" y="2019300"/>
            <a:ext cx="3556099" cy="3848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9575750" y="2247900"/>
            <a:ext cx="762000" cy="762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794825" y="2457450"/>
            <a:ext cx="323850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123630" y="4973955"/>
            <a:ext cx="762000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922460" y="4973955"/>
            <a:ext cx="895350" cy="2667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平台扩展方向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1" name="Text 1" descr="7b0a2020202022776f7264617274223a2022220a7d0a"/>
          <p:cNvSpPr/>
          <p:nvPr/>
        </p:nvSpPr>
        <p:spPr>
          <a:xfrm>
            <a:off x="-106680" y="1447800"/>
            <a:ext cx="1240536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zh-CN" altLang="en-US" sz="20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汉仪超级战甲简" panose="00020600040101010101" charset="-122"/>
                <a:ea typeface="汉仪超级战甲简" panose="00020600040101010101" charset="-122"/>
                <a:cs typeface="汉仪超级战甲简" panose="00020600040101010101" charset="-122"/>
                <a:sym typeface="汉仪超级战甲简" panose="00020600040101010101" charset="-122"/>
              </a:rPr>
              <a:t>致远智审</a:t>
            </a:r>
            <a:r>
              <a:rPr lang="en-US" sz="20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汉仪超级战甲简" panose="00020600040101010101" charset="-122"/>
                <a:ea typeface="汉仪超级战甲简" panose="00020600040101010101" charset="-122"/>
                <a:cs typeface="汉仪超级战甲简" panose="00020600040101010101" charset="-122"/>
                <a:sym typeface="汉仪超级战甲简" panose="00020600040101010101" charset="-122"/>
              </a:rPr>
              <a:t>AI审计平台将持续扩展应用范围，以适应更广泛的审计需求</a:t>
            </a:r>
            <a:endParaRPr lang="en-US" sz="20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汉仪超级战甲简" panose="00020600040101010101" charset="-122"/>
              <a:ea typeface="汉仪超级战甲简" panose="00020600040101010101" charset="-122"/>
              <a:cs typeface="汉仪超级战甲简" panose="00020600040101010101" charset="-122"/>
              <a:sym typeface="汉仪超级战甲简" panose="00020600040101010101" charset="-122"/>
            </a:endParaRPr>
          </a:p>
        </p:txBody>
      </p:sp>
      <p:sp>
        <p:nvSpPr>
          <p:cNvPr id="22" name="Text 2"/>
          <p:cNvSpPr/>
          <p:nvPr>
            <p:custDataLst>
              <p:tags r:id="rId31"/>
            </p:custDataLst>
          </p:nvPr>
        </p:nvSpPr>
        <p:spPr>
          <a:xfrm>
            <a:off x="1545590" y="3197860"/>
            <a:ext cx="144208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年审模块</a:t>
            </a:r>
            <a:endParaRPr lang="en-US" sz="2000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3"/>
          <p:cNvSpPr/>
          <p:nvPr>
            <p:custDataLst>
              <p:tags r:id="rId32"/>
            </p:custDataLst>
          </p:nvPr>
        </p:nvSpPr>
        <p:spPr>
          <a:xfrm>
            <a:off x="685800" y="3864610"/>
            <a:ext cx="3098750" cy="692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开发针对年度审计的专业模块，提高年审效率和质量，实现对年度财务报表的全面智能化审计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4"/>
          <p:cNvSpPr/>
          <p:nvPr>
            <p:custDataLst>
              <p:tags r:id="rId33"/>
            </p:custDataLst>
          </p:nvPr>
        </p:nvSpPr>
        <p:spPr>
          <a:xfrm>
            <a:off x="1550035" y="5048885"/>
            <a:ext cx="71374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9333E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数据汇总</a:t>
            </a:r>
            <a:endParaRPr lang="en-US" sz="1080" dirty="0">
              <a:solidFill>
                <a:srgbClr val="9333EA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5"/>
          <p:cNvSpPr/>
          <p:nvPr>
            <p:custDataLst>
              <p:tags r:id="rId34"/>
            </p:custDataLst>
          </p:nvPr>
        </p:nvSpPr>
        <p:spPr>
          <a:xfrm>
            <a:off x="2387501" y="5048885"/>
            <a:ext cx="83820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9333E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报表分析</a:t>
            </a:r>
            <a:endParaRPr lang="en-US" sz="1080" dirty="0">
              <a:solidFill>
                <a:srgbClr val="9333EA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6"/>
          <p:cNvSpPr/>
          <p:nvPr>
            <p:custDataLst>
              <p:tags r:id="rId35"/>
            </p:custDataLst>
          </p:nvPr>
        </p:nvSpPr>
        <p:spPr>
          <a:xfrm>
            <a:off x="4906645" y="3210560"/>
            <a:ext cx="237934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财政专项审计模块</a:t>
            </a:r>
            <a:endParaRPr lang="en-US" sz="2000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7" name="Text 7"/>
          <p:cNvSpPr/>
          <p:nvPr>
            <p:custDataLst>
              <p:tags r:id="rId36"/>
            </p:custDataLst>
          </p:nvPr>
        </p:nvSpPr>
        <p:spPr>
          <a:xfrm>
            <a:off x="4545915" y="3980815"/>
            <a:ext cx="309875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针对各类财政专项资金进行审计，确保资金使用的合规性，支持精准监管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8"/>
          <p:cNvSpPr/>
          <p:nvPr>
            <p:custDataLst>
              <p:tags r:id="rId37"/>
            </p:custDataLst>
          </p:nvPr>
        </p:nvSpPr>
        <p:spPr>
          <a:xfrm>
            <a:off x="5334000" y="5011420"/>
            <a:ext cx="65278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9333E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资金追踪</a:t>
            </a:r>
            <a:endParaRPr lang="en-US" sz="1080" dirty="0">
              <a:solidFill>
                <a:srgbClr val="9333EA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9" name="Text 9"/>
          <p:cNvSpPr/>
          <p:nvPr>
            <p:custDataLst>
              <p:tags r:id="rId38"/>
            </p:custDataLst>
          </p:nvPr>
        </p:nvSpPr>
        <p:spPr>
          <a:xfrm>
            <a:off x="6248251" y="5011420"/>
            <a:ext cx="83820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9333E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合规验证</a:t>
            </a:r>
            <a:endParaRPr lang="en-US" sz="1080" dirty="0">
              <a:solidFill>
                <a:srgbClr val="9333EA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10"/>
          <p:cNvSpPr/>
          <p:nvPr>
            <p:custDataLst>
              <p:tags r:id="rId39"/>
            </p:custDataLst>
          </p:nvPr>
        </p:nvSpPr>
        <p:spPr>
          <a:xfrm>
            <a:off x="8648065" y="3180080"/>
            <a:ext cx="261683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多行业多场景适配</a:t>
            </a:r>
            <a:endParaRPr lang="en-US" sz="2000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1" name="Text 11"/>
          <p:cNvSpPr/>
          <p:nvPr>
            <p:custDataLst>
              <p:tags r:id="rId40"/>
            </p:custDataLst>
          </p:nvPr>
        </p:nvSpPr>
        <p:spPr>
          <a:xfrm>
            <a:off x="8406031" y="3829050"/>
            <a:ext cx="3098899" cy="692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将平台能力扩展到更多行业和审计场景，提供定制化的解决方案，实现通用型智能审计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2" name="Text 12"/>
          <p:cNvSpPr/>
          <p:nvPr>
            <p:custDataLst>
              <p:tags r:id="rId41"/>
            </p:custDataLst>
          </p:nvPr>
        </p:nvSpPr>
        <p:spPr>
          <a:xfrm>
            <a:off x="9204275" y="5011420"/>
            <a:ext cx="838200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9333E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行业定制</a:t>
            </a:r>
            <a:endParaRPr lang="en-US" sz="1080" dirty="0">
              <a:solidFill>
                <a:srgbClr val="9333EA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3" name="Text 13"/>
          <p:cNvSpPr/>
          <p:nvPr>
            <p:custDataLst>
              <p:tags r:id="rId42"/>
            </p:custDataLst>
          </p:nvPr>
        </p:nvSpPr>
        <p:spPr>
          <a:xfrm>
            <a:off x="10001200" y="5011420"/>
            <a:ext cx="984885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1080" dirty="0">
                <a:solidFill>
                  <a:srgbClr val="9333E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场景化配置</a:t>
            </a:r>
            <a:endParaRPr lang="en-US" sz="1080" dirty="0">
              <a:solidFill>
                <a:srgbClr val="9333EA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6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450" y="1295400"/>
            <a:ext cx="2743200" cy="2133600"/>
          </a:xfrm>
          <a:prstGeom prst="rect">
            <a:avLst/>
          </a:prstGeom>
        </p:spPr>
      </p:pic>
      <p:pic>
        <p:nvPicPr>
          <p:cNvPr id="53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20" y="1295400"/>
            <a:ext cx="2834640" cy="213296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25" y="1562100"/>
            <a:ext cx="552450" cy="647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725" y="1714500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576" y="2314575"/>
            <a:ext cx="2019300" cy="190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526" y="1562100"/>
            <a:ext cx="666750" cy="647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9926" y="1714500"/>
            <a:ext cx="3619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152900"/>
            <a:ext cx="3606850" cy="23907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4800" y="43815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9575" y="4495800"/>
            <a:ext cx="3619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5514975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5819775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6124575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2650" y="4152900"/>
            <a:ext cx="3606850" cy="23907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0250" y="438150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5025" y="4495800"/>
            <a:ext cx="3619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1250" y="5514975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1250" y="5819775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1250" y="6124575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8099" y="4152900"/>
            <a:ext cx="3606850" cy="2390775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5700" y="4381500"/>
            <a:ext cx="571500" cy="571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50475" y="4495800"/>
            <a:ext cx="361950" cy="3429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6699" y="5514975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6699" y="5819775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6699" y="6124575"/>
            <a:ext cx="152400" cy="15240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审计的未来：人与AI协同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1"/>
          <p:cNvSpPr/>
          <p:nvPr/>
        </p:nvSpPr>
        <p:spPr>
          <a:xfrm>
            <a:off x="2923282" y="2324100"/>
            <a:ext cx="1056590" cy="2667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"数据工人"</a:t>
            </a:r>
            <a:endParaRPr lang="en-US" sz="1380" dirty="0"/>
          </a:p>
        </p:txBody>
      </p:sp>
      <p:sp>
        <p:nvSpPr>
          <p:cNvPr id="31" name="Text 2"/>
          <p:cNvSpPr/>
          <p:nvPr/>
        </p:nvSpPr>
        <p:spPr>
          <a:xfrm>
            <a:off x="2946350" y="2628900"/>
            <a:ext cx="914400" cy="457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处理海量数据</a:t>
            </a:r>
            <a:r>
              <a:rPr lang="en-US" sz="112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执行规则判断</a:t>
            </a:r>
            <a:endParaRPr lang="en-US" sz="1120" dirty="0"/>
          </a:p>
        </p:txBody>
      </p:sp>
      <p:sp>
        <p:nvSpPr>
          <p:cNvPr id="32" name="Text 3"/>
          <p:cNvSpPr/>
          <p:nvPr/>
        </p:nvSpPr>
        <p:spPr>
          <a:xfrm>
            <a:off x="7906643" y="2324100"/>
            <a:ext cx="1087204" cy="2667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"AI指挥官"</a:t>
            </a:r>
            <a:endParaRPr lang="en-US" sz="1380" dirty="0"/>
          </a:p>
        </p:txBody>
      </p:sp>
      <p:sp>
        <p:nvSpPr>
          <p:cNvPr id="33" name="Text 4"/>
          <p:cNvSpPr/>
          <p:nvPr/>
        </p:nvSpPr>
        <p:spPr>
          <a:xfrm>
            <a:off x="8096101" y="2628900"/>
            <a:ext cx="609600" cy="457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战略决策</a:t>
            </a:r>
            <a:r>
              <a:rPr lang="en-US" sz="112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价值判断</a:t>
            </a:r>
            <a:endParaRPr lang="en-US" sz="1120" dirty="0"/>
          </a:p>
        </p:txBody>
      </p:sp>
      <p:sp>
        <p:nvSpPr>
          <p:cNvPr id="34" name="Text 5"/>
          <p:cNvSpPr/>
          <p:nvPr/>
        </p:nvSpPr>
        <p:spPr>
          <a:xfrm>
            <a:off x="-106680" y="3657600"/>
            <a:ext cx="1240536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未来审计人才核心能力</a:t>
            </a:r>
            <a:endParaRPr lang="en-US" sz="20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5" name="Text 6"/>
          <p:cNvSpPr/>
          <p:nvPr/>
        </p:nvSpPr>
        <p:spPr>
          <a:xfrm>
            <a:off x="528318" y="5095875"/>
            <a:ext cx="346461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技术能力</a:t>
            </a:r>
            <a:endParaRPr lang="en-US" sz="16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6" name="Text 7"/>
          <p:cNvSpPr/>
          <p:nvPr/>
        </p:nvSpPr>
        <p:spPr>
          <a:xfrm>
            <a:off x="914400" y="5476875"/>
            <a:ext cx="201612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掌握AI技术应用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7" name="Text 8"/>
          <p:cNvSpPr/>
          <p:nvPr/>
        </p:nvSpPr>
        <p:spPr>
          <a:xfrm>
            <a:off x="914400" y="5781675"/>
            <a:ext cx="184594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理解数据分析原理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8" name="Text 9"/>
          <p:cNvSpPr/>
          <p:nvPr/>
        </p:nvSpPr>
        <p:spPr>
          <a:xfrm>
            <a:off x="914400" y="6086475"/>
            <a:ext cx="19894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能够使用智能工具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9" name="Text 10"/>
          <p:cNvSpPr/>
          <p:nvPr/>
        </p:nvSpPr>
        <p:spPr>
          <a:xfrm>
            <a:off x="4363767" y="5095875"/>
            <a:ext cx="346461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专业判断</a:t>
            </a:r>
            <a:endParaRPr lang="en-US" sz="16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0" name="Text 11"/>
          <p:cNvSpPr/>
          <p:nvPr/>
        </p:nvSpPr>
        <p:spPr>
          <a:xfrm>
            <a:off x="4749800" y="5476875"/>
            <a:ext cx="21863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政策法规深入理解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12"/>
          <p:cNvSpPr/>
          <p:nvPr/>
        </p:nvSpPr>
        <p:spPr>
          <a:xfrm>
            <a:off x="4749800" y="5781675"/>
            <a:ext cx="169037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风险评估能力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2" name="Text 13"/>
          <p:cNvSpPr/>
          <p:nvPr/>
        </p:nvSpPr>
        <p:spPr>
          <a:xfrm>
            <a:off x="4749800" y="6086475"/>
            <a:ext cx="21672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价值判断与决策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3" name="Text 14"/>
          <p:cNvSpPr/>
          <p:nvPr/>
        </p:nvSpPr>
        <p:spPr>
          <a:xfrm>
            <a:off x="8199217" y="5095875"/>
            <a:ext cx="346461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沟通能力</a:t>
            </a:r>
            <a:endParaRPr lang="en-US" sz="16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15"/>
          <p:cNvSpPr/>
          <p:nvPr/>
        </p:nvSpPr>
        <p:spPr>
          <a:xfrm>
            <a:off x="8585200" y="5476875"/>
            <a:ext cx="121031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跨部门协作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5" name="Text 16"/>
          <p:cNvSpPr/>
          <p:nvPr/>
        </p:nvSpPr>
        <p:spPr>
          <a:xfrm>
            <a:off x="8585200" y="5781675"/>
            <a:ext cx="18688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复杂问题表达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17"/>
          <p:cNvSpPr/>
          <p:nvPr/>
        </p:nvSpPr>
        <p:spPr>
          <a:xfrm>
            <a:off x="8585200" y="6086475"/>
            <a:ext cx="217487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技术与业务语言转换</a:t>
            </a:r>
            <a:endParaRPr lang="en-US" sz="14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20570"/>
            <a:ext cx="5448300" cy="3581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324100"/>
            <a:ext cx="609600" cy="609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25146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09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7338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0767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4196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019300"/>
            <a:ext cx="5448300" cy="3581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300" y="2324100"/>
            <a:ext cx="609600" cy="609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514600"/>
            <a:ext cx="228600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0" y="33909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0" y="37338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0" y="40767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0" y="4419600"/>
            <a:ext cx="152400" cy="1524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总结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0" name="Text 1"/>
          <p:cNvSpPr/>
          <p:nvPr/>
        </p:nvSpPr>
        <p:spPr>
          <a:xfrm>
            <a:off x="762000" y="1448435"/>
            <a:ext cx="1240536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AI审计平台的开发与应用标志着审计行业进入全新智能时代，购新补贴模块的成功实践为行业提供了可借鉴的样本</a:t>
            </a: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。</a:t>
            </a:r>
            <a:endParaRPr lang="en-US" sz="1380" dirty="0"/>
          </a:p>
        </p:txBody>
      </p:sp>
      <p:sp>
        <p:nvSpPr>
          <p:cNvPr id="21" name="Text 2"/>
          <p:cNvSpPr/>
          <p:nvPr/>
        </p:nvSpPr>
        <p:spPr>
          <a:xfrm>
            <a:off x="1524000" y="2571750"/>
            <a:ext cx="305435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AI审计是行业趋势</a:t>
            </a:r>
            <a:endParaRPr lang="en-US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2" name="Text 3"/>
          <p:cNvSpPr/>
          <p:nvPr/>
        </p:nvSpPr>
        <p:spPr>
          <a:xfrm>
            <a:off x="1028700" y="3352800"/>
            <a:ext cx="403288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数据量爆炸式增长与技术发展推动审计智能化转型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4"/>
          <p:cNvSpPr/>
          <p:nvPr/>
        </p:nvSpPr>
        <p:spPr>
          <a:xfrm>
            <a:off x="1028700" y="3695700"/>
            <a:ext cx="446722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传统人工审计向数字化、智能化、全覆盖方向发展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5"/>
          <p:cNvSpPr/>
          <p:nvPr/>
        </p:nvSpPr>
        <p:spPr>
          <a:xfrm>
            <a:off x="1028700" y="4038600"/>
            <a:ext cx="40087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IT审计局限性被突破，AI技术实现全量数据分析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6"/>
          <p:cNvSpPr/>
          <p:nvPr/>
        </p:nvSpPr>
        <p:spPr>
          <a:xfrm>
            <a:off x="1028700" y="4381500"/>
            <a:ext cx="338455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人机协同模式成为未来审计行业标准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7"/>
          <p:cNvSpPr/>
          <p:nvPr/>
        </p:nvSpPr>
        <p:spPr>
          <a:xfrm>
            <a:off x="7353300" y="2571750"/>
            <a:ext cx="276606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购新补贴模块是成功实践</a:t>
            </a:r>
            <a:endParaRPr lang="en-US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7" name="Text 8"/>
          <p:cNvSpPr/>
          <p:nvPr/>
        </p:nvSpPr>
        <p:spPr>
          <a:xfrm>
            <a:off x="6858000" y="3352800"/>
            <a:ext cx="415861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成功应对吉林省100万+条消费数据的全面审计挑战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9"/>
          <p:cNvSpPr/>
          <p:nvPr/>
        </p:nvSpPr>
        <p:spPr>
          <a:xfrm>
            <a:off x="6858000" y="3695700"/>
            <a:ext cx="385127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实现结构化与非结构化数据的全面智能审核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9" name="Text 10"/>
          <p:cNvSpPr/>
          <p:nvPr/>
        </p:nvSpPr>
        <p:spPr>
          <a:xfrm>
            <a:off x="6858000" y="4038600"/>
            <a:ext cx="38754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经验可推广至其他补贴或专项资金审计场景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11"/>
          <p:cNvSpPr/>
          <p:nvPr/>
        </p:nvSpPr>
        <p:spPr>
          <a:xfrm>
            <a:off x="6858000" y="4381500"/>
            <a:ext cx="342011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具备高复制性与扩展性的模块化设计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34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175" y="1504315"/>
            <a:ext cx="157480" cy="1574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2095500"/>
            <a:ext cx="3555950" cy="196200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49351" y="232410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20801" y="24574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7950" y="2095500"/>
            <a:ext cx="3555950" cy="196200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10101" y="232410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10126" y="2457450"/>
            <a:ext cx="1714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78701" y="2095500"/>
            <a:ext cx="3556099" cy="196200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671000" y="232410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828163" y="2457450"/>
            <a:ext cx="25717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57200" y="4362301"/>
            <a:ext cx="5486400" cy="1962001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914650" y="4590901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086100" y="4724251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248400" y="4362301"/>
            <a:ext cx="5486400" cy="1962001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705850" y="4590901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877300" y="4724251"/>
            <a:ext cx="228600" cy="304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未来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展望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1" name="Text 1"/>
          <p:cNvSpPr/>
          <p:nvPr/>
        </p:nvSpPr>
        <p:spPr>
          <a:xfrm>
            <a:off x="1249680" y="1447800"/>
            <a:ext cx="937958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AI审计平台将引领审计行业迈向智能化、标准化、透明化的新时代，为</a:t>
            </a:r>
            <a:r>
              <a:rPr lang="zh-CN" alt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社会</a:t>
            </a:r>
            <a:r>
              <a:rPr lang="en-US" sz="16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创造更大价值</a:t>
            </a:r>
            <a:endParaRPr lang="en-US" sz="1600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2" name="Text 2"/>
          <p:cNvSpPr/>
          <p:nvPr>
            <p:custDataLst>
              <p:tags r:id="rId32"/>
            </p:custDataLst>
          </p:nvPr>
        </p:nvSpPr>
        <p:spPr>
          <a:xfrm>
            <a:off x="1268095" y="3048000"/>
            <a:ext cx="2046605" cy="253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980"/>
              </a:lnSpc>
              <a:buNone/>
            </a:pPr>
            <a:r>
              <a:rPr lang="en-US" sz="16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推动审计行业智能化</a:t>
            </a:r>
            <a:endParaRPr lang="en-US" sz="16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3" name="Text 3"/>
          <p:cNvSpPr/>
          <p:nvPr>
            <p:custDataLst>
              <p:tags r:id="rId33"/>
            </p:custDataLst>
          </p:nvPr>
        </p:nvSpPr>
        <p:spPr>
          <a:xfrm>
            <a:off x="685800" y="3394621"/>
            <a:ext cx="3098750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通过AI技术实现审计流程的智能化，提升审计的整体水平，使审计工作更加高效精准</a:t>
            </a:r>
            <a:endParaRPr lang="en-US" sz="12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4"/>
          <p:cNvSpPr/>
          <p:nvPr>
            <p:custDataLst>
              <p:tags r:id="rId34"/>
            </p:custDataLst>
          </p:nvPr>
        </p:nvSpPr>
        <p:spPr>
          <a:xfrm>
            <a:off x="5377180" y="3048000"/>
            <a:ext cx="1734185" cy="253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980"/>
              </a:lnSpc>
              <a:buNone/>
            </a:pPr>
            <a:r>
              <a:rPr lang="en-US" sz="16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实现审计标准化</a:t>
            </a:r>
            <a:endParaRPr lang="en-US" sz="16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5"/>
          <p:cNvSpPr/>
          <p:nvPr>
            <p:custDataLst>
              <p:tags r:id="rId35"/>
            </p:custDataLst>
          </p:nvPr>
        </p:nvSpPr>
        <p:spPr>
          <a:xfrm>
            <a:off x="4546550" y="3394621"/>
            <a:ext cx="3098750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统一审计标准，规范审计流程，确保审计结果的一致性和可比性，提高审计的公信力</a:t>
            </a:r>
            <a:endParaRPr lang="en-US" sz="12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6"/>
          <p:cNvSpPr/>
          <p:nvPr>
            <p:custDataLst>
              <p:tags r:id="rId36"/>
            </p:custDataLst>
          </p:nvPr>
        </p:nvSpPr>
        <p:spPr>
          <a:xfrm>
            <a:off x="9277350" y="3048000"/>
            <a:ext cx="1473200" cy="253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980"/>
              </a:lnSpc>
              <a:buNone/>
            </a:pPr>
            <a:r>
              <a:rPr lang="en-US" sz="16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促进审计透明化</a:t>
            </a:r>
            <a:endParaRPr lang="en-US" sz="16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7" name="Text 7"/>
          <p:cNvSpPr/>
          <p:nvPr>
            <p:custDataLst>
              <p:tags r:id="rId37"/>
            </p:custDataLst>
          </p:nvPr>
        </p:nvSpPr>
        <p:spPr>
          <a:xfrm>
            <a:off x="8407301" y="3394621"/>
            <a:ext cx="3098899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提高审计结果的透明度，增强审计过程的可追溯性，构建更加开放、透明的审计生态</a:t>
            </a:r>
            <a:endParaRPr lang="en-US" sz="12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8"/>
          <p:cNvSpPr/>
          <p:nvPr>
            <p:custDataLst>
              <p:tags r:id="rId38"/>
            </p:custDataLst>
          </p:nvPr>
        </p:nvSpPr>
        <p:spPr>
          <a:xfrm>
            <a:off x="2603500" y="5311775"/>
            <a:ext cx="1943100" cy="253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980"/>
              </a:lnSpc>
              <a:buNone/>
            </a:pPr>
            <a:r>
              <a:rPr lang="en-US" sz="16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助力精准风控</a:t>
            </a:r>
            <a:endParaRPr lang="en-US" sz="16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9" name="Text 9"/>
          <p:cNvSpPr/>
          <p:nvPr>
            <p:custDataLst>
              <p:tags r:id="rId39"/>
            </p:custDataLst>
          </p:nvPr>
        </p:nvSpPr>
        <p:spPr>
          <a:xfrm>
            <a:off x="685800" y="5661422"/>
            <a:ext cx="5029200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为政府和企业提供精准的风险控制工具，通过智能分析识别潜在风险，提前预警，实现主动式风险管理</a:t>
            </a:r>
            <a:endParaRPr lang="en-US" sz="12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10"/>
          <p:cNvSpPr/>
          <p:nvPr>
            <p:custDataLst>
              <p:tags r:id="rId40"/>
            </p:custDataLst>
          </p:nvPr>
        </p:nvSpPr>
        <p:spPr>
          <a:xfrm>
            <a:off x="8477250" y="5314950"/>
            <a:ext cx="1229995" cy="253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980"/>
              </a:lnSpc>
              <a:buNone/>
            </a:pPr>
            <a:r>
              <a:rPr lang="en-US" sz="160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实现高效管理</a:t>
            </a:r>
            <a:endParaRPr lang="en-US" sz="1600" b="1" dirty="0">
              <a:solidFill>
                <a:srgbClr val="4A556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1" name="Text 11"/>
          <p:cNvSpPr/>
          <p:nvPr>
            <p:custDataLst>
              <p:tags r:id="rId41"/>
            </p:custDataLst>
          </p:nvPr>
        </p:nvSpPr>
        <p:spPr>
          <a:xfrm>
            <a:off x="6477000" y="5661422"/>
            <a:ext cx="5029200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200" dirty="0">
                <a:solidFill>
                  <a:srgbClr val="71809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为决策者提供更准确、及时的信息，支持科学决策，优化资源配置，提升管理效率和决策质量</a:t>
            </a:r>
            <a:endParaRPr lang="en-US" sz="1200" dirty="0">
              <a:solidFill>
                <a:srgbClr val="718096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447800"/>
            <a:ext cx="228600" cy="228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" y="1866900"/>
            <a:ext cx="2370683" cy="19240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13892" y="2057400"/>
            <a:ext cx="3619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32683" y="1866900"/>
            <a:ext cx="2370683" cy="19240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08413" y="2057400"/>
            <a:ext cx="219075" cy="342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" y="3943350"/>
            <a:ext cx="2370683" cy="19240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51992" y="4133850"/>
            <a:ext cx="2857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32683" y="3943350"/>
            <a:ext cx="2370683" cy="19240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194125" y="4133850"/>
            <a:ext cx="247650" cy="342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0250" y="3352800"/>
            <a:ext cx="571500" cy="571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6475" y="1409700"/>
            <a:ext cx="19050" cy="4457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8634" y="1447800"/>
            <a:ext cx="228600" cy="228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8634" y="1866900"/>
            <a:ext cx="4893766" cy="11811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9134" y="2057400"/>
            <a:ext cx="514350" cy="5715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3434" y="2171700"/>
            <a:ext cx="285750" cy="3429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8634" y="3276600"/>
            <a:ext cx="4893766" cy="11811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79134" y="3467100"/>
            <a:ext cx="552450" cy="5715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93434" y="3581400"/>
            <a:ext cx="323850" cy="3429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8634" y="4686300"/>
            <a:ext cx="4893766" cy="11811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79134" y="4876800"/>
            <a:ext cx="514350" cy="5715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3434" y="4991100"/>
            <a:ext cx="285750" cy="342900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4208145" y="530225"/>
            <a:ext cx="3960495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kern="0" spc="108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马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  <a:sym typeface="+mn-ea"/>
              </a:rPr>
              <a:t>马斯克审计案例的启示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  <a:sym typeface="+mn-ea"/>
            </a:endParaRPr>
          </a:p>
        </p:txBody>
      </p:sp>
      <p:sp>
        <p:nvSpPr>
          <p:cNvPr id="32" name="Text 1"/>
          <p:cNvSpPr/>
          <p:nvPr/>
        </p:nvSpPr>
        <p:spPr>
          <a:xfrm>
            <a:off x="952500" y="1409700"/>
            <a:ext cx="5383143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传统审计的痛点</a:t>
            </a:r>
            <a:endParaRPr lang="en-US" dirty="0">
              <a:solidFill>
                <a:srgbClr val="7030A0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3" name="Text 2"/>
          <p:cNvSpPr/>
          <p:nvPr>
            <p:custDataLst>
              <p:tags r:id="rId25"/>
            </p:custDataLst>
          </p:nvPr>
        </p:nvSpPr>
        <p:spPr>
          <a:xfrm>
            <a:off x="838200" y="2458720"/>
            <a:ext cx="197802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质量控制与沟通成本高</a:t>
            </a:r>
            <a:endParaRPr lang="zh-CN" altLang="en-US" sz="14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4" name="Text 3"/>
          <p:cNvSpPr/>
          <p:nvPr>
            <p:custDataLst>
              <p:tags r:id="rId26"/>
            </p:custDataLst>
          </p:nvPr>
        </p:nvSpPr>
        <p:spPr>
          <a:xfrm>
            <a:off x="800100" y="2857500"/>
            <a:ext cx="1989683" cy="7689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/>
              <a:t>•</a:t>
            </a:r>
            <a:r>
              <a:rPr lang="zh-CN" altLang="en-US" sz="980" dirty="0"/>
              <a:t>审计质量高度依赖个人能力，人工复核环节难以全面排查所有疏漏。</a:t>
            </a:r>
            <a:endParaRPr lang="zh-CN" altLang="en-US" sz="980" dirty="0"/>
          </a:p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/>
              <a:t>•</a:t>
            </a:r>
            <a:r>
              <a:rPr lang="zh-CN" altLang="en-US" sz="980" dirty="0"/>
              <a:t>与被审计方的沟通频繁且低效，审计周期长。</a:t>
            </a:r>
            <a:endParaRPr lang="zh-CN" altLang="en-US" sz="980" dirty="0"/>
          </a:p>
        </p:txBody>
      </p:sp>
      <p:sp>
        <p:nvSpPr>
          <p:cNvPr id="35" name="Text 4"/>
          <p:cNvSpPr/>
          <p:nvPr>
            <p:custDataLst>
              <p:tags r:id="rId27"/>
            </p:custDataLst>
          </p:nvPr>
        </p:nvSpPr>
        <p:spPr>
          <a:xfrm>
            <a:off x="3198495" y="2458720"/>
            <a:ext cx="216598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效率极低，覆盖范围有限</a:t>
            </a:r>
            <a:endParaRPr lang="zh-CN" altLang="en-US" sz="14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6" name="Text 5"/>
          <p:cNvSpPr/>
          <p:nvPr>
            <p:custDataLst>
              <p:tags r:id="rId28"/>
            </p:custDataLst>
          </p:nvPr>
        </p:nvSpPr>
        <p:spPr>
          <a:xfrm>
            <a:off x="3203575" y="2857500"/>
            <a:ext cx="2097405" cy="7689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/>
              <a:t>•</a:t>
            </a:r>
            <a:r>
              <a:rPr lang="zh-CN" altLang="en-US" sz="980" dirty="0"/>
              <a:t>依赖人工抽样审计，只能通过样本推断整体风险，容易遗漏关键异常点。</a:t>
            </a:r>
            <a:endParaRPr lang="zh-CN" altLang="en-US" sz="980" dirty="0"/>
          </a:p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/>
              <a:t>•</a:t>
            </a:r>
            <a:r>
              <a:rPr lang="zh-CN" altLang="en-US" sz="980" dirty="0"/>
              <a:t>面对海量交易数据，效率随数据量增长呈指数级下降。</a:t>
            </a:r>
            <a:endParaRPr lang="zh-CN" altLang="en-US" sz="980" dirty="0"/>
          </a:p>
        </p:txBody>
      </p:sp>
      <p:sp>
        <p:nvSpPr>
          <p:cNvPr id="37" name="Text 6"/>
          <p:cNvSpPr/>
          <p:nvPr>
            <p:custDataLst>
              <p:tags r:id="rId29"/>
            </p:custDataLst>
          </p:nvPr>
        </p:nvSpPr>
        <p:spPr>
          <a:xfrm>
            <a:off x="800735" y="4518660"/>
            <a:ext cx="201549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风险识别滞后，主动性差</a:t>
            </a:r>
            <a:endParaRPr lang="zh-CN" altLang="en-US" sz="14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38" name="Text 7"/>
          <p:cNvSpPr/>
          <p:nvPr>
            <p:custDataLst>
              <p:tags r:id="rId30"/>
            </p:custDataLst>
          </p:nvPr>
        </p:nvSpPr>
        <p:spPr>
          <a:xfrm>
            <a:off x="734060" y="4857750"/>
            <a:ext cx="2122170" cy="9613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/>
              <a:t>•</a:t>
            </a:r>
            <a:r>
              <a:rPr lang="zh-CN" altLang="en-US" sz="980" dirty="0"/>
              <a:t>传统审计多为</a:t>
            </a:r>
            <a:r>
              <a:rPr lang="en-US" altLang="zh-CN" sz="980" dirty="0"/>
              <a:t>“</a:t>
            </a:r>
            <a:r>
              <a:rPr lang="zh-CN" altLang="en-US" sz="980" dirty="0"/>
              <a:t>事后审计</a:t>
            </a:r>
            <a:r>
              <a:rPr lang="en-US" altLang="zh-CN" sz="980" dirty="0"/>
              <a:t>”</a:t>
            </a:r>
            <a:r>
              <a:rPr lang="zh-CN" altLang="en-US" sz="980" dirty="0"/>
              <a:t>，无法及时止损。</a:t>
            </a:r>
            <a:endParaRPr lang="zh-CN" altLang="en-US" sz="980" dirty="0"/>
          </a:p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/>
              <a:t>•</a:t>
            </a:r>
            <a:r>
              <a:rPr lang="zh-CN" altLang="en-US" sz="980" dirty="0"/>
              <a:t>依赖审计人员的经验判断风险，对新型舞弊手段识别能力不足，容易被表面合规性误导。</a:t>
            </a:r>
            <a:endParaRPr lang="zh-CN" altLang="en-US" sz="980" dirty="0"/>
          </a:p>
        </p:txBody>
      </p:sp>
      <p:sp>
        <p:nvSpPr>
          <p:cNvPr id="39" name="Text 8"/>
          <p:cNvSpPr/>
          <p:nvPr>
            <p:custDataLst>
              <p:tags r:id="rId31"/>
            </p:custDataLst>
          </p:nvPr>
        </p:nvSpPr>
        <p:spPr>
          <a:xfrm>
            <a:off x="3657868" y="4525645"/>
            <a:ext cx="132016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数据处理局限性</a:t>
            </a:r>
            <a:endParaRPr lang="en-US" sz="14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0" name="Text 9"/>
          <p:cNvSpPr/>
          <p:nvPr>
            <p:custDataLst>
              <p:tags r:id="rId32"/>
            </p:custDataLst>
          </p:nvPr>
        </p:nvSpPr>
        <p:spPr>
          <a:xfrm>
            <a:off x="3207385" y="4841240"/>
            <a:ext cx="2035810" cy="9613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>
                <a:solidFill>
                  <a:schemeClr val="tx1"/>
                </a:solidFill>
                <a:latin typeface="+mn-ea"/>
                <a:cs typeface="+mn-ea"/>
              </a:rPr>
              <a:t>•</a:t>
            </a:r>
            <a:r>
              <a:rPr lang="zh-CN" altLang="en-US" sz="980" dirty="0">
                <a:solidFill>
                  <a:schemeClr val="tx1"/>
                </a:solidFill>
                <a:latin typeface="+mn-ea"/>
                <a:cs typeface="+mn-ea"/>
              </a:rPr>
              <a:t>不同业务系统的数据格式不统一需</a:t>
            </a:r>
            <a:r>
              <a:rPr lang="zh-CN" altLang="en-US" sz="980" dirty="0">
                <a:solidFill>
                  <a:schemeClr val="tx1"/>
                </a:solidFill>
                <a:latin typeface="+mn-ea"/>
                <a:cs typeface="+mn-ea"/>
              </a:rPr>
              <a:t>人工手动整理、核对。</a:t>
            </a:r>
            <a:endParaRPr lang="zh-CN" altLang="en-US" sz="980" dirty="0">
              <a:solidFill>
                <a:schemeClr val="tx1"/>
              </a:solidFill>
              <a:latin typeface="+mn-ea"/>
              <a:cs typeface="+mn-ea"/>
            </a:endParaRPr>
          </a:p>
          <a:p>
            <a:pPr marL="0" indent="0" algn="ctr">
              <a:lnSpc>
                <a:spcPts val="1500"/>
              </a:lnSpc>
              <a:buNone/>
            </a:pPr>
            <a:r>
              <a:rPr lang="en-US" altLang="zh-CN" sz="980" dirty="0">
                <a:solidFill>
                  <a:schemeClr val="tx1"/>
                </a:solidFill>
                <a:latin typeface="+mn-ea"/>
                <a:cs typeface="+mn-ea"/>
              </a:rPr>
              <a:t>•</a:t>
            </a:r>
            <a:r>
              <a:rPr lang="zh-CN" altLang="en-US" sz="980" dirty="0">
                <a:solidFill>
                  <a:schemeClr val="tx1"/>
                </a:solidFill>
                <a:latin typeface="+mn-ea"/>
                <a:cs typeface="+mn-ea"/>
              </a:rPr>
              <a:t>难以处理非结构化数据，数据中隐藏的风险（如合同漏洞、违规承诺）往往被忽略。</a:t>
            </a:r>
            <a:endParaRPr lang="zh-CN" altLang="en-US" sz="98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1" name="Text 10"/>
          <p:cNvSpPr/>
          <p:nvPr/>
        </p:nvSpPr>
        <p:spPr>
          <a:xfrm>
            <a:off x="5981700" y="3352800"/>
            <a:ext cx="628650" cy="571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25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VS</a:t>
            </a:r>
            <a:endParaRPr lang="en-US" sz="1380" dirty="0"/>
          </a:p>
        </p:txBody>
      </p:sp>
      <p:sp>
        <p:nvSpPr>
          <p:cNvPr id="42" name="Text 11"/>
          <p:cNvSpPr/>
          <p:nvPr/>
        </p:nvSpPr>
        <p:spPr>
          <a:xfrm>
            <a:off x="7031534" y="1409700"/>
            <a:ext cx="5383143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马斯克团队的优势</a:t>
            </a:r>
            <a:endParaRPr lang="en-US" dirty="0">
              <a:solidFill>
                <a:srgbClr val="7030A0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3" name="Text 12"/>
          <p:cNvSpPr/>
          <p:nvPr/>
        </p:nvSpPr>
        <p:spPr>
          <a:xfrm>
            <a:off x="7545884" y="2057400"/>
            <a:ext cx="4230618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技术驱动</a:t>
            </a:r>
            <a:endParaRPr lang="en-US" sz="1600" b="1" dirty="0">
              <a:solidFill>
                <a:srgbClr val="FFFFF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4" name="Text 13"/>
          <p:cNvSpPr/>
          <p:nvPr/>
        </p:nvSpPr>
        <p:spPr>
          <a:xfrm>
            <a:off x="7545884" y="2400300"/>
            <a:ext cx="3846016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充分利用大数据、人工智能和区块链等先进技术，快速处理和分析海量数据</a:t>
            </a:r>
            <a:endParaRPr lang="en-US" sz="12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5" name="Text 14"/>
          <p:cNvSpPr/>
          <p:nvPr/>
        </p:nvSpPr>
        <p:spPr>
          <a:xfrm>
            <a:off x="7583984" y="3467100"/>
            <a:ext cx="4188708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全量分析</a:t>
            </a:r>
            <a:endParaRPr lang="en-US" sz="1600" b="1" dirty="0">
              <a:solidFill>
                <a:srgbClr val="FFFFF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6" name="Text 15"/>
          <p:cNvSpPr/>
          <p:nvPr/>
        </p:nvSpPr>
        <p:spPr>
          <a:xfrm>
            <a:off x="7583984" y="3810000"/>
            <a:ext cx="3807916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采用全量数据分析，避免抽样遗漏风险，提供更准确的审计结果</a:t>
            </a:r>
            <a:endParaRPr lang="en-US" sz="12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7" name="Text 16"/>
          <p:cNvSpPr/>
          <p:nvPr/>
        </p:nvSpPr>
        <p:spPr>
          <a:xfrm>
            <a:off x="7545884" y="4876800"/>
            <a:ext cx="4230618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高度独立性</a:t>
            </a:r>
            <a:endParaRPr lang="en-US" sz="1600" b="1" dirty="0">
              <a:solidFill>
                <a:srgbClr val="FFFFFF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48" name="Text 17"/>
          <p:cNvSpPr/>
          <p:nvPr/>
        </p:nvSpPr>
        <p:spPr>
          <a:xfrm>
            <a:off x="7545884" y="5219700"/>
            <a:ext cx="3846016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直接获取数据并进行全方位扫描和筛选，确保审计结果的真实性和客观性</a:t>
            </a:r>
            <a:endParaRPr lang="en-US" sz="12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51" name="Image 1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15000" y="1019810"/>
            <a:ext cx="762000" cy="3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60686"/>
            <a:ext cx="952500" cy="5499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32286"/>
            <a:ext cx="952500" cy="5499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71" y="3703886"/>
            <a:ext cx="952500" cy="54992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075486"/>
            <a:ext cx="952500" cy="54992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303586"/>
            <a:ext cx="952500" cy="54992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580" y="2675186"/>
            <a:ext cx="952500" cy="54992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0" y="4046786"/>
            <a:ext cx="952500" cy="54992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5418386"/>
            <a:ext cx="952500" cy="54992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1752600"/>
            <a:ext cx="1143000" cy="38100"/>
          </a:xfrm>
          <a:prstGeom prst="rect">
            <a:avLst/>
          </a:prstGeom>
        </p:spPr>
      </p:pic>
      <p:pic>
        <p:nvPicPr>
          <p:cNvPr id="12" name="Image 10" descr="preencoded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2979420" y="1941830"/>
            <a:ext cx="6253480" cy="211074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2173605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0900" y="23622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600" y="2802255"/>
            <a:ext cx="3810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0900" y="2896235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600" y="332867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0900" y="3456305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1215" y="4381500"/>
            <a:ext cx="5546090" cy="1752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1698" y="4610100"/>
            <a:ext cx="428625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9852" y="5562600"/>
            <a:ext cx="1232297" cy="3429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4922520" y="723900"/>
            <a:ext cx="2346960" cy="800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20" b="1" dirty="0">
                <a:solidFill>
                  <a:srgbClr val="4A556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感谢聆听</a:t>
            </a:r>
            <a:endParaRPr lang="en-US" sz="3620" dirty="0"/>
          </a:p>
        </p:txBody>
      </p:sp>
      <p:sp>
        <p:nvSpPr>
          <p:cNvPr id="26" name="Text 1"/>
          <p:cNvSpPr/>
          <p:nvPr/>
        </p:nvSpPr>
        <p:spPr>
          <a:xfrm>
            <a:off x="3910330" y="2324100"/>
            <a:ext cx="23387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altLang="zh-CN" sz="1600" dirty="0"/>
              <a:t>953230521@QQ.COM</a:t>
            </a:r>
            <a:endParaRPr lang="en-US" altLang="zh-CN" sz="1600" dirty="0"/>
          </a:p>
        </p:txBody>
      </p:sp>
      <p:sp>
        <p:nvSpPr>
          <p:cNvPr id="27" name="Text 2"/>
          <p:cNvSpPr/>
          <p:nvPr/>
        </p:nvSpPr>
        <p:spPr>
          <a:xfrm>
            <a:off x="3910330" y="2882265"/>
            <a:ext cx="182118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altLang="zh-CN" sz="1600" dirty="0"/>
              <a:t>0431-81857410</a:t>
            </a:r>
            <a:endParaRPr lang="en-US" altLang="zh-CN" sz="1600" dirty="0"/>
          </a:p>
        </p:txBody>
      </p:sp>
      <p:sp>
        <p:nvSpPr>
          <p:cNvPr id="28" name="Text 3"/>
          <p:cNvSpPr/>
          <p:nvPr/>
        </p:nvSpPr>
        <p:spPr>
          <a:xfrm>
            <a:off x="3910330" y="3390900"/>
            <a:ext cx="2272963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altLang="zh-CN" sz="1600" dirty="0"/>
              <a:t>www.ai-audit.example.co</a:t>
            </a:r>
            <a:endParaRPr lang="en-US" altLang="zh-CN" sz="1600" dirty="0"/>
          </a:p>
        </p:txBody>
      </p:sp>
      <p:sp>
        <p:nvSpPr>
          <p:cNvPr id="29" name="Text 4"/>
          <p:cNvSpPr/>
          <p:nvPr/>
        </p:nvSpPr>
        <p:spPr>
          <a:xfrm>
            <a:off x="5777352" y="4648200"/>
            <a:ext cx="1218173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Q&amp;A 环节</a:t>
            </a:r>
            <a:endParaRPr lang="en-US" b="1" dirty="0">
              <a:solidFill>
                <a:srgbClr val="FFFFFF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5"/>
          <p:cNvSpPr/>
          <p:nvPr/>
        </p:nvSpPr>
        <p:spPr>
          <a:xfrm>
            <a:off x="3552825" y="5143500"/>
            <a:ext cx="527748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欢迎提出关于</a:t>
            </a:r>
            <a:r>
              <a:rPr lang="zh-CN" altLang="en-US" sz="1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14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AI审计平台及购新补贴审计模块的任何问题</a:t>
            </a:r>
            <a:endParaRPr lang="en-US" sz="1400" dirty="0">
              <a:solidFill>
                <a:srgbClr val="FFFFFF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1" name="Text 6"/>
          <p:cNvSpPr/>
          <p:nvPr/>
        </p:nvSpPr>
        <p:spPr>
          <a:xfrm>
            <a:off x="5418237" y="5628005"/>
            <a:ext cx="1355527" cy="191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2025-09-19</a:t>
            </a:r>
            <a:endParaRPr lang="en-US" sz="98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73545" y="2058035"/>
            <a:ext cx="2101850" cy="1789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/>
          <p:nvPr/>
        </p:nvPicPr>
        <p:blipFill>
          <a:blip r:embed="rId2"/>
          <a:stretch>
            <a:fillRect/>
          </a:stretch>
        </p:blipFill>
        <p:spPr>
          <a:xfrm flipV="1">
            <a:off x="457200" y="810260"/>
            <a:ext cx="11213465" cy="36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1685925"/>
            <a:ext cx="315595" cy="21018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" y="2213610"/>
            <a:ext cx="299085" cy="2438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10" y="2715895"/>
            <a:ext cx="323850" cy="215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4190" y="4237990"/>
            <a:ext cx="283210" cy="18923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4190" y="4638675"/>
            <a:ext cx="306070" cy="20447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4190" y="5039995"/>
            <a:ext cx="312420" cy="20891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4190" y="5440680"/>
            <a:ext cx="329565" cy="21971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8475" y="5824220"/>
            <a:ext cx="334645" cy="255905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3642360" y="426085"/>
            <a:ext cx="484251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致远智审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AI审计平台整体框架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3" name="Text 1"/>
          <p:cNvSpPr/>
          <p:nvPr/>
        </p:nvSpPr>
        <p:spPr>
          <a:xfrm>
            <a:off x="457200" y="1104900"/>
            <a:ext cx="595122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平台</a:t>
            </a:r>
            <a:r>
              <a:rPr lang="zh-CN" altLang="en-US" sz="2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架构</a:t>
            </a:r>
            <a:endParaRPr lang="zh-CN" altLang="en-US" sz="20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4" name="Text 2"/>
          <p:cNvSpPr/>
          <p:nvPr/>
        </p:nvSpPr>
        <p:spPr>
          <a:xfrm>
            <a:off x="882650" y="1661160"/>
            <a:ext cx="643255" cy="2514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模块化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5" name="Text 3"/>
          <p:cNvSpPr/>
          <p:nvPr/>
        </p:nvSpPr>
        <p:spPr>
          <a:xfrm>
            <a:off x="1863348" y="1661160"/>
            <a:ext cx="31851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由多个独立模块组成，可根据需求灵活组合</a:t>
            </a:r>
            <a:endParaRPr lang="en-US" sz="120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36" name="Text 4"/>
          <p:cNvSpPr/>
          <p:nvPr/>
        </p:nvSpPr>
        <p:spPr>
          <a:xfrm>
            <a:off x="882650" y="2213610"/>
            <a:ext cx="54419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可扩展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7" name="Text 5"/>
          <p:cNvSpPr/>
          <p:nvPr/>
        </p:nvSpPr>
        <p:spPr>
          <a:xfrm>
            <a:off x="1863090" y="2108200"/>
            <a:ext cx="3749040" cy="5207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采用微服务架构，具备高度模块化和可扩展性，能够快速适配不同审计场景与政策需求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38" name="Text 6"/>
          <p:cNvSpPr/>
          <p:nvPr/>
        </p:nvSpPr>
        <p:spPr>
          <a:xfrm>
            <a:off x="833755" y="2715895"/>
            <a:ext cx="64389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一体化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9" name="Text 7"/>
          <p:cNvSpPr/>
          <p:nvPr/>
        </p:nvSpPr>
        <p:spPr>
          <a:xfrm>
            <a:off x="1863090" y="2673985"/>
            <a:ext cx="374904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支持多源数据接入、实时与批量处理，适用于各类审计场景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40" name="Text 8"/>
          <p:cNvSpPr/>
          <p:nvPr/>
        </p:nvSpPr>
        <p:spPr>
          <a:xfrm>
            <a:off x="438150" y="3662680"/>
            <a:ext cx="595122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审计模块的功能</a:t>
            </a:r>
            <a:endParaRPr lang="en-US" sz="20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9"/>
          <p:cNvSpPr/>
          <p:nvPr>
            <p:custDataLst>
              <p:tags r:id="rId16"/>
            </p:custDataLst>
          </p:nvPr>
        </p:nvSpPr>
        <p:spPr>
          <a:xfrm>
            <a:off x="882850" y="4215627"/>
            <a:ext cx="9800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数据源接入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2" name="Text 10"/>
          <p:cNvSpPr/>
          <p:nvPr>
            <p:custDataLst>
              <p:tags r:id="rId17"/>
            </p:custDataLst>
          </p:nvPr>
        </p:nvSpPr>
        <p:spPr>
          <a:xfrm>
            <a:off x="1937420" y="4215627"/>
            <a:ext cx="3920242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支持实时流量数据和批量数据包导入两种模式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43" name="Text 11"/>
          <p:cNvSpPr/>
          <p:nvPr>
            <p:custDataLst>
              <p:tags r:id="rId18"/>
            </p:custDataLst>
          </p:nvPr>
        </p:nvSpPr>
        <p:spPr>
          <a:xfrm>
            <a:off x="882850" y="4616561"/>
            <a:ext cx="784048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规则配置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12"/>
          <p:cNvSpPr/>
          <p:nvPr>
            <p:custDataLst>
              <p:tags r:id="rId19"/>
            </p:custDataLst>
          </p:nvPr>
        </p:nvSpPr>
        <p:spPr>
          <a:xfrm>
            <a:off x="1937662" y="4638786"/>
            <a:ext cx="3920242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灵活配置审计规则，满足不同政策和业务需求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45" name="Text 13"/>
          <p:cNvSpPr/>
          <p:nvPr>
            <p:custDataLst>
              <p:tags r:id="rId20"/>
            </p:custDataLst>
          </p:nvPr>
        </p:nvSpPr>
        <p:spPr>
          <a:xfrm>
            <a:off x="882850" y="5017495"/>
            <a:ext cx="616749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AI分析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14"/>
          <p:cNvSpPr/>
          <p:nvPr>
            <p:custDataLst>
              <p:tags r:id="rId21"/>
            </p:custDataLst>
          </p:nvPr>
        </p:nvSpPr>
        <p:spPr>
          <a:xfrm>
            <a:off x="1937336" y="5017495"/>
            <a:ext cx="3132174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2"/>
              </a:rPr>
              <a:t>利用AI技术进行数据分析和风险识别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2"/>
            </a:endParaRPr>
          </a:p>
        </p:txBody>
      </p:sp>
      <p:sp>
        <p:nvSpPr>
          <p:cNvPr id="47" name="Text 15"/>
          <p:cNvSpPr/>
          <p:nvPr>
            <p:custDataLst>
              <p:tags r:id="rId22"/>
            </p:custDataLst>
          </p:nvPr>
        </p:nvSpPr>
        <p:spPr>
          <a:xfrm>
            <a:off x="882850" y="5418429"/>
            <a:ext cx="9800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证据链管理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8" name="Text 16"/>
          <p:cNvSpPr/>
          <p:nvPr>
            <p:custDataLst>
              <p:tags r:id="rId23"/>
            </p:custDataLst>
          </p:nvPr>
        </p:nvSpPr>
        <p:spPr>
          <a:xfrm>
            <a:off x="1937420" y="5418429"/>
            <a:ext cx="4116254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对审计证据进行管理，确保其完整性和可追溯性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49" name="Text 17"/>
          <p:cNvSpPr/>
          <p:nvPr>
            <p:custDataLst>
              <p:tags r:id="rId24"/>
            </p:custDataLst>
          </p:nvPr>
        </p:nvSpPr>
        <p:spPr>
          <a:xfrm>
            <a:off x="882850" y="5819362"/>
            <a:ext cx="784048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决策支持</a:t>
            </a:r>
            <a:endParaRPr lang="en-US" sz="1400" b="1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0" name="Text 18"/>
          <p:cNvSpPr/>
          <p:nvPr>
            <p:custDataLst>
              <p:tags r:id="rId25"/>
            </p:custDataLst>
          </p:nvPr>
        </p:nvSpPr>
        <p:spPr>
          <a:xfrm>
            <a:off x="1937662" y="5819362"/>
            <a:ext cx="4312266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为审计人员提供决策支持，提高审计效率和准确性</a:t>
            </a:r>
            <a:endParaRPr lang="en-US" sz="1200" dirty="0">
              <a:solidFill>
                <a:srgbClr val="4B556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ui-sans-serif" pitchFamily="34" charset="-120"/>
            </a:endParaRPr>
          </a:p>
        </p:txBody>
      </p:sp>
      <p:sp>
        <p:nvSpPr>
          <p:cNvPr id="249" name="椭圆 248"/>
          <p:cNvSpPr/>
          <p:nvPr>
            <p:custDataLst>
              <p:tags r:id="rId26"/>
            </p:custDataLst>
          </p:nvPr>
        </p:nvSpPr>
        <p:spPr>
          <a:xfrm>
            <a:off x="7632855" y="2342231"/>
            <a:ext cx="2563253" cy="2563253"/>
          </a:xfrm>
          <a:prstGeom prst="ellipse">
            <a:avLst/>
          </a:prstGeom>
          <a:solidFill>
            <a:srgbClr val="FEFFFF"/>
          </a:solidFill>
          <a:ln w="12700" cap="flat" cmpd="sng" algn="ctr">
            <a:noFill/>
            <a:prstDash val="solid"/>
            <a:miter lim="800000"/>
          </a:ln>
          <a:effectLst>
            <a:outerShdw blurRad="152400" sx="106000" sy="106000" algn="ctr" rotWithShape="0">
              <a:srgbClr val="000000">
                <a:lumMod val="65000"/>
                <a:lumOff val="35000"/>
                <a:alpha val="5000"/>
              </a:srgbClr>
            </a:outerShdw>
          </a:effectLst>
        </p:spPr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0" name="任意多边形: 形状 30"/>
          <p:cNvSpPr/>
          <p:nvPr>
            <p:custDataLst>
              <p:tags r:id="rId27"/>
            </p:custDataLst>
          </p:nvPr>
        </p:nvSpPr>
        <p:spPr>
          <a:xfrm>
            <a:off x="8303694" y="2444029"/>
            <a:ext cx="1236446" cy="633665"/>
          </a:xfrm>
          <a:custGeom>
            <a:avLst/>
            <a:gdLst>
              <a:gd name="connsiteX0" fmla="*/ 827708 w 1650654"/>
              <a:gd name="connsiteY0" fmla="*/ 0 h 845348"/>
              <a:gd name="connsiteX1" fmla="*/ 987888 w 1650654"/>
              <a:gd name="connsiteY1" fmla="*/ 165043 h 845348"/>
              <a:gd name="connsiteX2" fmla="*/ 1045093 w 1650654"/>
              <a:gd name="connsiteY2" fmla="*/ 171577 h 845348"/>
              <a:gd name="connsiteX3" fmla="*/ 1622857 w 1650654"/>
              <a:gd name="connsiteY3" fmla="*/ 397761 h 845348"/>
              <a:gd name="connsiteX4" fmla="*/ 1650654 w 1650654"/>
              <a:gd name="connsiteY4" fmla="*/ 418547 h 845348"/>
              <a:gd name="connsiteX5" fmla="*/ 1351805 w 1650654"/>
              <a:gd name="connsiteY5" fmla="*/ 845348 h 845348"/>
              <a:gd name="connsiteX6" fmla="*/ 1271561 w 1650654"/>
              <a:gd name="connsiteY6" fmla="*/ 772418 h 845348"/>
              <a:gd name="connsiteX7" fmla="*/ 532791 w 1650654"/>
              <a:gd name="connsiteY7" fmla="*/ 507206 h 845348"/>
              <a:gd name="connsiteX8" fmla="*/ 187421 w 1650654"/>
              <a:gd name="connsiteY8" fmla="*/ 559421 h 845348"/>
              <a:gd name="connsiteX9" fmla="*/ 120647 w 1650654"/>
              <a:gd name="connsiteY9" fmla="*/ 583861 h 845348"/>
              <a:gd name="connsiteX10" fmla="*/ 0 w 1650654"/>
              <a:gd name="connsiteY10" fmla="*/ 423757 h 845348"/>
              <a:gd name="connsiteX11" fmla="*/ 34763 w 1650654"/>
              <a:gd name="connsiteY11" fmla="*/ 397761 h 845348"/>
              <a:gd name="connsiteX12" fmla="*/ 612528 w 1650654"/>
              <a:gd name="connsiteY12" fmla="*/ 171577 h 845348"/>
              <a:gd name="connsiteX13" fmla="*/ 667254 w 1650654"/>
              <a:gd name="connsiteY13" fmla="*/ 165326 h 8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0654" h="845348">
                <a:moveTo>
                  <a:pt x="827708" y="0"/>
                </a:moveTo>
                <a:lnTo>
                  <a:pt x="987888" y="165043"/>
                </a:lnTo>
                <a:lnTo>
                  <a:pt x="1045093" y="171577"/>
                </a:lnTo>
                <a:cubicBezTo>
                  <a:pt x="1256656" y="203903"/>
                  <a:pt x="1452858" y="282912"/>
                  <a:pt x="1622857" y="397761"/>
                </a:cubicBezTo>
                <a:lnTo>
                  <a:pt x="1650654" y="418547"/>
                </a:lnTo>
                <a:lnTo>
                  <a:pt x="1351805" y="845348"/>
                </a:lnTo>
                <a:lnTo>
                  <a:pt x="1271561" y="772418"/>
                </a:lnTo>
                <a:cubicBezTo>
                  <a:pt x="1070800" y="606735"/>
                  <a:pt x="813419" y="507206"/>
                  <a:pt x="532791" y="507206"/>
                </a:cubicBezTo>
                <a:cubicBezTo>
                  <a:pt x="412522" y="507206"/>
                  <a:pt x="296523" y="525487"/>
                  <a:pt x="187421" y="559421"/>
                </a:cubicBezTo>
                <a:lnTo>
                  <a:pt x="120647" y="583861"/>
                </a:lnTo>
                <a:lnTo>
                  <a:pt x="0" y="423757"/>
                </a:lnTo>
                <a:lnTo>
                  <a:pt x="34763" y="397761"/>
                </a:lnTo>
                <a:cubicBezTo>
                  <a:pt x="204762" y="282912"/>
                  <a:pt x="400964" y="203903"/>
                  <a:pt x="612528" y="171577"/>
                </a:cubicBezTo>
                <a:lnTo>
                  <a:pt x="667254" y="165326"/>
                </a:lnTo>
                <a:close/>
              </a:path>
            </a:pathLst>
          </a:custGeom>
          <a:gradFill>
            <a:gsLst>
              <a:gs pos="25000">
                <a:srgbClr val="376FFF">
                  <a:lumMod val="60000"/>
                  <a:lumOff val="40000"/>
                </a:srgbClr>
              </a:gs>
              <a:gs pos="90000">
                <a:srgbClr val="376FFF">
                  <a:alpha val="10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376FFF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none" lIns="71755" tIns="45720" rIns="71755" bIns="14414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01</a:t>
            </a:r>
            <a:endParaRPr lang="en-US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1" name="任意多边形: 形状 29"/>
          <p:cNvSpPr/>
          <p:nvPr>
            <p:custDataLst>
              <p:tags r:id="rId28"/>
            </p:custDataLst>
          </p:nvPr>
        </p:nvSpPr>
        <p:spPr>
          <a:xfrm>
            <a:off x="8409496" y="2846074"/>
            <a:ext cx="897882" cy="288237"/>
          </a:xfrm>
          <a:custGeom>
            <a:avLst/>
            <a:gdLst>
              <a:gd name="connsiteX0" fmla="*/ 396422 w 1198432"/>
              <a:gd name="connsiteY0" fmla="*/ 0 h 384931"/>
              <a:gd name="connsiteX1" fmla="*/ 1135192 w 1198432"/>
              <a:gd name="connsiteY1" fmla="*/ 265212 h 384931"/>
              <a:gd name="connsiteX2" fmla="*/ 1198432 w 1198432"/>
              <a:gd name="connsiteY2" fmla="*/ 322688 h 384931"/>
              <a:gd name="connsiteX3" fmla="*/ 1154849 w 1198432"/>
              <a:gd name="connsiteY3" fmla="*/ 384931 h 384931"/>
              <a:gd name="connsiteX4" fmla="*/ 1136427 w 1198432"/>
              <a:gd name="connsiteY4" fmla="*/ 369732 h 384931"/>
              <a:gd name="connsiteX5" fmla="*/ 687679 w 1198432"/>
              <a:gd name="connsiteY5" fmla="*/ 232658 h 384931"/>
              <a:gd name="connsiteX6" fmla="*/ 238931 w 1198432"/>
              <a:gd name="connsiteY6" fmla="*/ 369732 h 384931"/>
              <a:gd name="connsiteX7" fmla="*/ 230455 w 1198432"/>
              <a:gd name="connsiteY7" fmla="*/ 376726 h 384931"/>
              <a:gd name="connsiteX8" fmla="*/ 0 w 1198432"/>
              <a:gd name="connsiteY8" fmla="*/ 70901 h 384931"/>
              <a:gd name="connsiteX9" fmla="*/ 51052 w 1198432"/>
              <a:gd name="connsiteY9" fmla="*/ 52215 h 384931"/>
              <a:gd name="connsiteX10" fmla="*/ 396422 w 1198432"/>
              <a:gd name="connsiteY10" fmla="*/ 0 h 3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432" h="384931">
                <a:moveTo>
                  <a:pt x="396422" y="0"/>
                </a:moveTo>
                <a:cubicBezTo>
                  <a:pt x="677050" y="0"/>
                  <a:pt x="934431" y="99529"/>
                  <a:pt x="1135192" y="265212"/>
                </a:cubicBezTo>
                <a:lnTo>
                  <a:pt x="1198432" y="322688"/>
                </a:lnTo>
                <a:lnTo>
                  <a:pt x="1154849" y="384931"/>
                </a:lnTo>
                <a:lnTo>
                  <a:pt x="1136427" y="369732"/>
                </a:lnTo>
                <a:cubicBezTo>
                  <a:pt x="1008329" y="283191"/>
                  <a:pt x="853905" y="232658"/>
                  <a:pt x="687679" y="232658"/>
                </a:cubicBezTo>
                <a:cubicBezTo>
                  <a:pt x="521453" y="232658"/>
                  <a:pt x="367029" y="283191"/>
                  <a:pt x="238931" y="369732"/>
                </a:cubicBezTo>
                <a:lnTo>
                  <a:pt x="230455" y="376726"/>
                </a:lnTo>
                <a:lnTo>
                  <a:pt x="0" y="70901"/>
                </a:lnTo>
                <a:lnTo>
                  <a:pt x="51052" y="52215"/>
                </a:lnTo>
                <a:cubicBezTo>
                  <a:pt x="160154" y="18281"/>
                  <a:pt x="276153" y="0"/>
                  <a:pt x="396422" y="0"/>
                </a:cubicBez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71000">
                <a:srgbClr val="376FFF">
                  <a:alpha val="10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376FFF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6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2" name="任意多边形: 形状 34"/>
          <p:cNvSpPr/>
          <p:nvPr>
            <p:custDataLst>
              <p:tags r:id="rId29"/>
            </p:custDataLst>
          </p:nvPr>
        </p:nvSpPr>
        <p:spPr>
          <a:xfrm rot="4320000">
            <a:off x="9054598" y="3223528"/>
            <a:ext cx="897882" cy="288237"/>
          </a:xfrm>
          <a:custGeom>
            <a:avLst/>
            <a:gdLst>
              <a:gd name="connsiteX0" fmla="*/ 396422 w 1198432"/>
              <a:gd name="connsiteY0" fmla="*/ 0 h 384931"/>
              <a:gd name="connsiteX1" fmla="*/ 1135192 w 1198432"/>
              <a:gd name="connsiteY1" fmla="*/ 265212 h 384931"/>
              <a:gd name="connsiteX2" fmla="*/ 1198432 w 1198432"/>
              <a:gd name="connsiteY2" fmla="*/ 322688 h 384931"/>
              <a:gd name="connsiteX3" fmla="*/ 1154849 w 1198432"/>
              <a:gd name="connsiteY3" fmla="*/ 384931 h 384931"/>
              <a:gd name="connsiteX4" fmla="*/ 1136427 w 1198432"/>
              <a:gd name="connsiteY4" fmla="*/ 369732 h 384931"/>
              <a:gd name="connsiteX5" fmla="*/ 687679 w 1198432"/>
              <a:gd name="connsiteY5" fmla="*/ 232658 h 384931"/>
              <a:gd name="connsiteX6" fmla="*/ 238931 w 1198432"/>
              <a:gd name="connsiteY6" fmla="*/ 369732 h 384931"/>
              <a:gd name="connsiteX7" fmla="*/ 230455 w 1198432"/>
              <a:gd name="connsiteY7" fmla="*/ 376726 h 384931"/>
              <a:gd name="connsiteX8" fmla="*/ 0 w 1198432"/>
              <a:gd name="connsiteY8" fmla="*/ 70901 h 384931"/>
              <a:gd name="connsiteX9" fmla="*/ 51052 w 1198432"/>
              <a:gd name="connsiteY9" fmla="*/ 52215 h 384931"/>
              <a:gd name="connsiteX10" fmla="*/ 396422 w 1198432"/>
              <a:gd name="connsiteY10" fmla="*/ 0 h 3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432" h="384931">
                <a:moveTo>
                  <a:pt x="396422" y="0"/>
                </a:moveTo>
                <a:cubicBezTo>
                  <a:pt x="677050" y="0"/>
                  <a:pt x="934431" y="99529"/>
                  <a:pt x="1135192" y="265212"/>
                </a:cubicBezTo>
                <a:lnTo>
                  <a:pt x="1198432" y="322688"/>
                </a:lnTo>
                <a:lnTo>
                  <a:pt x="1154849" y="384931"/>
                </a:lnTo>
                <a:lnTo>
                  <a:pt x="1136427" y="369732"/>
                </a:lnTo>
                <a:cubicBezTo>
                  <a:pt x="1008329" y="283191"/>
                  <a:pt x="853905" y="232658"/>
                  <a:pt x="687679" y="232658"/>
                </a:cubicBezTo>
                <a:cubicBezTo>
                  <a:pt x="521453" y="232658"/>
                  <a:pt x="367029" y="283191"/>
                  <a:pt x="238931" y="369732"/>
                </a:cubicBezTo>
                <a:lnTo>
                  <a:pt x="230455" y="376726"/>
                </a:lnTo>
                <a:lnTo>
                  <a:pt x="0" y="70901"/>
                </a:lnTo>
                <a:lnTo>
                  <a:pt x="51052" y="52215"/>
                </a:lnTo>
                <a:cubicBezTo>
                  <a:pt x="160154" y="18281"/>
                  <a:pt x="276153" y="0"/>
                  <a:pt x="396422" y="0"/>
                </a:cubicBezTo>
                <a:close/>
              </a:path>
            </a:pathLst>
          </a:custGeom>
          <a:gradFill>
            <a:gsLst>
              <a:gs pos="25000">
                <a:srgbClr val="17D594">
                  <a:lumMod val="60000"/>
                  <a:lumOff val="40000"/>
                </a:srgbClr>
              </a:gs>
              <a:gs pos="90000">
                <a:srgbClr val="17D5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17D594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square" lIns="144145" tIns="45720" rIns="71755" bIns="71755" numCol="1" spcCol="0" rtlCol="0" fromWordArt="0" anchor="ctr" anchorCtr="0" forceAA="0" compatLnSpc="1"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3" name="任意多边形: 形状 37"/>
          <p:cNvSpPr/>
          <p:nvPr>
            <p:custDataLst>
              <p:tags r:id="rId30"/>
            </p:custDataLst>
          </p:nvPr>
        </p:nvSpPr>
        <p:spPr>
          <a:xfrm rot="8640000">
            <a:off x="8905332" y="3952128"/>
            <a:ext cx="897882" cy="288237"/>
          </a:xfrm>
          <a:custGeom>
            <a:avLst/>
            <a:gdLst>
              <a:gd name="connsiteX0" fmla="*/ 396422 w 1198432"/>
              <a:gd name="connsiteY0" fmla="*/ 0 h 384931"/>
              <a:gd name="connsiteX1" fmla="*/ 1135192 w 1198432"/>
              <a:gd name="connsiteY1" fmla="*/ 265212 h 384931"/>
              <a:gd name="connsiteX2" fmla="*/ 1198432 w 1198432"/>
              <a:gd name="connsiteY2" fmla="*/ 322688 h 384931"/>
              <a:gd name="connsiteX3" fmla="*/ 1154849 w 1198432"/>
              <a:gd name="connsiteY3" fmla="*/ 384931 h 384931"/>
              <a:gd name="connsiteX4" fmla="*/ 1136427 w 1198432"/>
              <a:gd name="connsiteY4" fmla="*/ 369732 h 384931"/>
              <a:gd name="connsiteX5" fmla="*/ 687679 w 1198432"/>
              <a:gd name="connsiteY5" fmla="*/ 232658 h 384931"/>
              <a:gd name="connsiteX6" fmla="*/ 238931 w 1198432"/>
              <a:gd name="connsiteY6" fmla="*/ 369732 h 384931"/>
              <a:gd name="connsiteX7" fmla="*/ 230455 w 1198432"/>
              <a:gd name="connsiteY7" fmla="*/ 376726 h 384931"/>
              <a:gd name="connsiteX8" fmla="*/ 0 w 1198432"/>
              <a:gd name="connsiteY8" fmla="*/ 70901 h 384931"/>
              <a:gd name="connsiteX9" fmla="*/ 51052 w 1198432"/>
              <a:gd name="connsiteY9" fmla="*/ 52215 h 384931"/>
              <a:gd name="connsiteX10" fmla="*/ 396422 w 1198432"/>
              <a:gd name="connsiteY10" fmla="*/ 0 h 3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432" h="384931">
                <a:moveTo>
                  <a:pt x="396422" y="0"/>
                </a:moveTo>
                <a:cubicBezTo>
                  <a:pt x="677050" y="0"/>
                  <a:pt x="934431" y="99529"/>
                  <a:pt x="1135192" y="265212"/>
                </a:cubicBezTo>
                <a:lnTo>
                  <a:pt x="1198432" y="322688"/>
                </a:lnTo>
                <a:lnTo>
                  <a:pt x="1154849" y="384931"/>
                </a:lnTo>
                <a:lnTo>
                  <a:pt x="1136427" y="369732"/>
                </a:lnTo>
                <a:cubicBezTo>
                  <a:pt x="1008329" y="283191"/>
                  <a:pt x="853905" y="232658"/>
                  <a:pt x="687679" y="232658"/>
                </a:cubicBezTo>
                <a:cubicBezTo>
                  <a:pt x="521453" y="232658"/>
                  <a:pt x="367029" y="283191"/>
                  <a:pt x="238931" y="369732"/>
                </a:cubicBezTo>
                <a:lnTo>
                  <a:pt x="230455" y="376726"/>
                </a:lnTo>
                <a:lnTo>
                  <a:pt x="0" y="70901"/>
                </a:lnTo>
                <a:lnTo>
                  <a:pt x="51052" y="52215"/>
                </a:lnTo>
                <a:cubicBezTo>
                  <a:pt x="160154" y="18281"/>
                  <a:pt x="276153" y="0"/>
                  <a:pt x="396422" y="0"/>
                </a:cubicBezTo>
                <a:close/>
              </a:path>
            </a:pathLst>
          </a:custGeom>
          <a:gradFill>
            <a:gsLst>
              <a:gs pos="25000">
                <a:srgbClr val="FFC000">
                  <a:lumMod val="60000"/>
                  <a:lumOff val="40000"/>
                </a:srgbClr>
              </a:gs>
              <a:gs pos="90000">
                <a:srgbClr val="FFC00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FFC000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square" lIns="179705" tIns="107950" rIns="0" bIns="71755" numCol="1" spcCol="0" rtlCol="0" fromWordArt="0" anchor="ctr" anchorCtr="0" forceAA="0" compatLnSpc="1">
            <a:normAutofit fontScale="3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4" name="任意多边形: 形状 40"/>
          <p:cNvSpPr/>
          <p:nvPr>
            <p:custDataLst>
              <p:tags r:id="rId31"/>
            </p:custDataLst>
          </p:nvPr>
        </p:nvSpPr>
        <p:spPr>
          <a:xfrm rot="12960000">
            <a:off x="8159003" y="4027047"/>
            <a:ext cx="897882" cy="288237"/>
          </a:xfrm>
          <a:custGeom>
            <a:avLst/>
            <a:gdLst>
              <a:gd name="connsiteX0" fmla="*/ 396422 w 1198432"/>
              <a:gd name="connsiteY0" fmla="*/ 0 h 384931"/>
              <a:gd name="connsiteX1" fmla="*/ 1135192 w 1198432"/>
              <a:gd name="connsiteY1" fmla="*/ 265212 h 384931"/>
              <a:gd name="connsiteX2" fmla="*/ 1198432 w 1198432"/>
              <a:gd name="connsiteY2" fmla="*/ 322688 h 384931"/>
              <a:gd name="connsiteX3" fmla="*/ 1154849 w 1198432"/>
              <a:gd name="connsiteY3" fmla="*/ 384931 h 384931"/>
              <a:gd name="connsiteX4" fmla="*/ 1136427 w 1198432"/>
              <a:gd name="connsiteY4" fmla="*/ 369732 h 384931"/>
              <a:gd name="connsiteX5" fmla="*/ 687679 w 1198432"/>
              <a:gd name="connsiteY5" fmla="*/ 232658 h 384931"/>
              <a:gd name="connsiteX6" fmla="*/ 238931 w 1198432"/>
              <a:gd name="connsiteY6" fmla="*/ 369732 h 384931"/>
              <a:gd name="connsiteX7" fmla="*/ 230455 w 1198432"/>
              <a:gd name="connsiteY7" fmla="*/ 376726 h 384931"/>
              <a:gd name="connsiteX8" fmla="*/ 0 w 1198432"/>
              <a:gd name="connsiteY8" fmla="*/ 70901 h 384931"/>
              <a:gd name="connsiteX9" fmla="*/ 51052 w 1198432"/>
              <a:gd name="connsiteY9" fmla="*/ 52215 h 384931"/>
              <a:gd name="connsiteX10" fmla="*/ 396422 w 1198432"/>
              <a:gd name="connsiteY10" fmla="*/ 0 h 3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432" h="384931">
                <a:moveTo>
                  <a:pt x="396422" y="0"/>
                </a:moveTo>
                <a:cubicBezTo>
                  <a:pt x="677050" y="0"/>
                  <a:pt x="934431" y="99529"/>
                  <a:pt x="1135192" y="265212"/>
                </a:cubicBezTo>
                <a:lnTo>
                  <a:pt x="1198432" y="322688"/>
                </a:lnTo>
                <a:lnTo>
                  <a:pt x="1154849" y="384931"/>
                </a:lnTo>
                <a:lnTo>
                  <a:pt x="1136427" y="369732"/>
                </a:lnTo>
                <a:cubicBezTo>
                  <a:pt x="1008329" y="283191"/>
                  <a:pt x="853905" y="232658"/>
                  <a:pt x="687679" y="232658"/>
                </a:cubicBezTo>
                <a:cubicBezTo>
                  <a:pt x="521453" y="232658"/>
                  <a:pt x="367029" y="283191"/>
                  <a:pt x="238931" y="369732"/>
                </a:cubicBezTo>
                <a:lnTo>
                  <a:pt x="230455" y="376726"/>
                </a:lnTo>
                <a:lnTo>
                  <a:pt x="0" y="70901"/>
                </a:lnTo>
                <a:lnTo>
                  <a:pt x="51052" y="52215"/>
                </a:lnTo>
                <a:cubicBezTo>
                  <a:pt x="160154" y="18281"/>
                  <a:pt x="276153" y="0"/>
                  <a:pt x="396422" y="0"/>
                </a:cubicBezTo>
                <a:close/>
              </a:path>
            </a:pathLst>
          </a:custGeom>
          <a:gradFill>
            <a:gsLst>
              <a:gs pos="25000">
                <a:srgbClr val="FF7429">
                  <a:lumMod val="60000"/>
                  <a:lumOff val="40000"/>
                </a:srgbClr>
              </a:gs>
              <a:gs pos="90000">
                <a:srgbClr val="FF7429"/>
              </a:gs>
            </a:gsLst>
            <a:lin ang="135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FF7429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square" lIns="91440" tIns="71755" rIns="144145" bIns="0" numCol="1" spcCol="0" rtlCol="0" fromWordArt="0" anchor="ctr" anchorCtr="0" forceAA="0" compatLnSpc="1">
            <a:normAutofit fontScale="7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5" name="任意多边形: 形状 43"/>
          <p:cNvSpPr/>
          <p:nvPr>
            <p:custDataLst>
              <p:tags r:id="rId32"/>
            </p:custDataLst>
          </p:nvPr>
        </p:nvSpPr>
        <p:spPr>
          <a:xfrm rot="17280000">
            <a:off x="7854752" y="3346486"/>
            <a:ext cx="897882" cy="288237"/>
          </a:xfrm>
          <a:custGeom>
            <a:avLst/>
            <a:gdLst>
              <a:gd name="connsiteX0" fmla="*/ 396422 w 1198432"/>
              <a:gd name="connsiteY0" fmla="*/ 0 h 384931"/>
              <a:gd name="connsiteX1" fmla="*/ 1135192 w 1198432"/>
              <a:gd name="connsiteY1" fmla="*/ 265212 h 384931"/>
              <a:gd name="connsiteX2" fmla="*/ 1198432 w 1198432"/>
              <a:gd name="connsiteY2" fmla="*/ 322688 h 384931"/>
              <a:gd name="connsiteX3" fmla="*/ 1154849 w 1198432"/>
              <a:gd name="connsiteY3" fmla="*/ 384931 h 384931"/>
              <a:gd name="connsiteX4" fmla="*/ 1136427 w 1198432"/>
              <a:gd name="connsiteY4" fmla="*/ 369732 h 384931"/>
              <a:gd name="connsiteX5" fmla="*/ 687679 w 1198432"/>
              <a:gd name="connsiteY5" fmla="*/ 232658 h 384931"/>
              <a:gd name="connsiteX6" fmla="*/ 238931 w 1198432"/>
              <a:gd name="connsiteY6" fmla="*/ 369732 h 384931"/>
              <a:gd name="connsiteX7" fmla="*/ 230455 w 1198432"/>
              <a:gd name="connsiteY7" fmla="*/ 376726 h 384931"/>
              <a:gd name="connsiteX8" fmla="*/ 0 w 1198432"/>
              <a:gd name="connsiteY8" fmla="*/ 70901 h 384931"/>
              <a:gd name="connsiteX9" fmla="*/ 51052 w 1198432"/>
              <a:gd name="connsiteY9" fmla="*/ 52215 h 384931"/>
              <a:gd name="connsiteX10" fmla="*/ 396422 w 1198432"/>
              <a:gd name="connsiteY10" fmla="*/ 0 h 3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432" h="384931">
                <a:moveTo>
                  <a:pt x="396422" y="0"/>
                </a:moveTo>
                <a:cubicBezTo>
                  <a:pt x="677050" y="0"/>
                  <a:pt x="934431" y="99529"/>
                  <a:pt x="1135192" y="265212"/>
                </a:cubicBezTo>
                <a:lnTo>
                  <a:pt x="1198432" y="322688"/>
                </a:lnTo>
                <a:lnTo>
                  <a:pt x="1154849" y="384931"/>
                </a:lnTo>
                <a:lnTo>
                  <a:pt x="1136427" y="369732"/>
                </a:lnTo>
                <a:cubicBezTo>
                  <a:pt x="1008329" y="283191"/>
                  <a:pt x="853905" y="232658"/>
                  <a:pt x="687679" y="232658"/>
                </a:cubicBezTo>
                <a:cubicBezTo>
                  <a:pt x="521453" y="232658"/>
                  <a:pt x="367029" y="283191"/>
                  <a:pt x="238931" y="369732"/>
                </a:cubicBezTo>
                <a:lnTo>
                  <a:pt x="230455" y="376726"/>
                </a:lnTo>
                <a:lnTo>
                  <a:pt x="0" y="70901"/>
                </a:lnTo>
                <a:lnTo>
                  <a:pt x="51052" y="52215"/>
                </a:lnTo>
                <a:cubicBezTo>
                  <a:pt x="160154" y="18281"/>
                  <a:pt x="276153" y="0"/>
                  <a:pt x="396422" y="0"/>
                </a:cubicBezTo>
                <a:close/>
              </a:path>
            </a:pathLst>
          </a:custGeom>
          <a:gradFill>
            <a:gsLst>
              <a:gs pos="0">
                <a:srgbClr val="F84949">
                  <a:lumMod val="60000"/>
                  <a:lumOff val="40000"/>
                </a:srgbClr>
              </a:gs>
              <a:gs pos="71000">
                <a:srgbClr val="F84949"/>
              </a:gs>
            </a:gsLst>
            <a:lin ang="135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FF7429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square" lIns="91440" tIns="45720" rIns="144145" bIns="45720" numCol="1" spcCol="0" rtlCol="0" fromWordArt="0" anchor="ctr" anchorCtr="0" forceAA="0" compatLnSpc="1">
            <a:normAutofit fontScale="6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6" name="任意多边形 255"/>
          <p:cNvSpPr/>
          <p:nvPr>
            <p:custDataLst>
              <p:tags r:id="rId33"/>
            </p:custDataLst>
          </p:nvPr>
        </p:nvSpPr>
        <p:spPr>
          <a:xfrm>
            <a:off x="9466366" y="2768868"/>
            <a:ext cx="579978" cy="11752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14" h="2055">
                <a:moveTo>
                  <a:pt x="151" y="0"/>
                </a:moveTo>
                <a:lnTo>
                  <a:pt x="197" y="33"/>
                </a:lnTo>
                <a:cubicBezTo>
                  <a:pt x="409" y="198"/>
                  <a:pt x="587" y="411"/>
                  <a:pt x="713" y="661"/>
                </a:cubicBezTo>
                <a:lnTo>
                  <a:pt x="743" y="727"/>
                </a:lnTo>
                <a:lnTo>
                  <a:pt x="1014" y="860"/>
                </a:lnTo>
                <a:lnTo>
                  <a:pt x="873" y="1126"/>
                </a:lnTo>
                <a:lnTo>
                  <a:pt x="888" y="1200"/>
                </a:lnTo>
                <a:cubicBezTo>
                  <a:pt x="934" y="1477"/>
                  <a:pt x="915" y="1754"/>
                  <a:pt x="840" y="2012"/>
                </a:cubicBezTo>
                <a:lnTo>
                  <a:pt x="826" y="2055"/>
                </a:lnTo>
                <a:lnTo>
                  <a:pt x="173" y="1855"/>
                </a:lnTo>
                <a:lnTo>
                  <a:pt x="231" y="1726"/>
                </a:lnTo>
                <a:cubicBezTo>
                  <a:pt x="356" y="1409"/>
                  <a:pt x="376" y="1048"/>
                  <a:pt x="262" y="698"/>
                </a:cubicBezTo>
                <a:cubicBezTo>
                  <a:pt x="214" y="548"/>
                  <a:pt x="144" y="411"/>
                  <a:pt x="58" y="289"/>
                </a:cubicBezTo>
                <a:lnTo>
                  <a:pt x="0" y="215"/>
                </a:lnTo>
                <a:lnTo>
                  <a:pt x="151" y="0"/>
                </a:lnTo>
                <a:close/>
              </a:path>
            </a:pathLst>
          </a:custGeom>
          <a:gradFill>
            <a:gsLst>
              <a:gs pos="25000">
                <a:srgbClr val="17D594">
                  <a:lumMod val="60000"/>
                  <a:lumOff val="40000"/>
                </a:srgbClr>
              </a:gs>
              <a:gs pos="90000">
                <a:srgbClr val="17D5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17D594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none" lIns="144145" tIns="45720" rIns="71755" bIns="7175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02</a:t>
            </a:r>
            <a:endParaRPr lang="en-US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7" name="任意多边形 256"/>
          <p:cNvSpPr/>
          <p:nvPr>
            <p:custDataLst>
              <p:tags r:id="rId34"/>
            </p:custDataLst>
          </p:nvPr>
        </p:nvSpPr>
        <p:spPr>
          <a:xfrm>
            <a:off x="8931067" y="3913811"/>
            <a:ext cx="1004954" cy="77426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7" h="1354">
                <a:moveTo>
                  <a:pt x="1506" y="0"/>
                </a:moveTo>
                <a:lnTo>
                  <a:pt x="1757" y="77"/>
                </a:lnTo>
                <a:lnTo>
                  <a:pt x="1740" y="131"/>
                </a:lnTo>
                <a:cubicBezTo>
                  <a:pt x="1649" y="384"/>
                  <a:pt x="1502" y="619"/>
                  <a:pt x="1302" y="816"/>
                </a:cubicBezTo>
                <a:lnTo>
                  <a:pt x="1249" y="865"/>
                </a:lnTo>
                <a:lnTo>
                  <a:pt x="1207" y="1163"/>
                </a:lnTo>
                <a:lnTo>
                  <a:pt x="910" y="1112"/>
                </a:lnTo>
                <a:lnTo>
                  <a:pt x="844" y="1149"/>
                </a:lnTo>
                <a:cubicBezTo>
                  <a:pt x="595" y="1277"/>
                  <a:pt x="326" y="1345"/>
                  <a:pt x="58" y="1354"/>
                </a:cubicBezTo>
                <a:lnTo>
                  <a:pt x="12" y="1353"/>
                </a:lnTo>
                <a:lnTo>
                  <a:pt x="0" y="671"/>
                </a:lnTo>
                <a:lnTo>
                  <a:pt x="141" y="686"/>
                </a:lnTo>
                <a:cubicBezTo>
                  <a:pt x="482" y="707"/>
                  <a:pt x="831" y="615"/>
                  <a:pt x="1128" y="399"/>
                </a:cubicBezTo>
                <a:cubicBezTo>
                  <a:pt x="1256" y="306"/>
                  <a:pt x="1365" y="197"/>
                  <a:pt x="1454" y="77"/>
                </a:cubicBezTo>
                <a:lnTo>
                  <a:pt x="1506" y="0"/>
                </a:lnTo>
                <a:close/>
              </a:path>
            </a:pathLst>
          </a:custGeom>
          <a:gradFill>
            <a:gsLst>
              <a:gs pos="25000">
                <a:srgbClr val="FFC000">
                  <a:lumMod val="60000"/>
                  <a:lumOff val="40000"/>
                </a:srgbClr>
              </a:gs>
              <a:gs pos="90000">
                <a:srgbClr val="FFC00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FFC000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none" lIns="107950" tIns="252095" rIns="0" bIns="7175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03</a:t>
            </a:r>
            <a:endParaRPr lang="en-US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8" name="任意多边形 257"/>
          <p:cNvSpPr/>
          <p:nvPr>
            <p:custDataLst>
              <p:tags r:id="rId35"/>
            </p:custDataLst>
          </p:nvPr>
        </p:nvSpPr>
        <p:spPr>
          <a:xfrm>
            <a:off x="7917661" y="3836033"/>
            <a:ext cx="1002602" cy="8513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3" h="1489">
                <a:moveTo>
                  <a:pt x="645" y="0"/>
                </a:moveTo>
                <a:lnTo>
                  <a:pt x="674" y="139"/>
                </a:lnTo>
                <a:cubicBezTo>
                  <a:pt x="759" y="469"/>
                  <a:pt x="955" y="773"/>
                  <a:pt x="1253" y="989"/>
                </a:cubicBezTo>
                <a:cubicBezTo>
                  <a:pt x="1380" y="1082"/>
                  <a:pt x="1517" y="1152"/>
                  <a:pt x="1659" y="1200"/>
                </a:cubicBezTo>
                <a:lnTo>
                  <a:pt x="1749" y="1225"/>
                </a:lnTo>
                <a:lnTo>
                  <a:pt x="1753" y="1488"/>
                </a:lnTo>
                <a:lnTo>
                  <a:pt x="1696" y="1489"/>
                </a:lnTo>
                <a:cubicBezTo>
                  <a:pt x="1428" y="1479"/>
                  <a:pt x="1159" y="1412"/>
                  <a:pt x="910" y="1284"/>
                </a:cubicBezTo>
                <a:lnTo>
                  <a:pt x="847" y="1248"/>
                </a:lnTo>
                <a:lnTo>
                  <a:pt x="550" y="1300"/>
                </a:lnTo>
                <a:lnTo>
                  <a:pt x="507" y="1002"/>
                </a:lnTo>
                <a:lnTo>
                  <a:pt x="451" y="951"/>
                </a:lnTo>
                <a:cubicBezTo>
                  <a:pt x="252" y="753"/>
                  <a:pt x="105" y="519"/>
                  <a:pt x="13" y="266"/>
                </a:cubicBezTo>
                <a:lnTo>
                  <a:pt x="0" y="222"/>
                </a:lnTo>
                <a:lnTo>
                  <a:pt x="645" y="0"/>
                </a:lnTo>
                <a:close/>
              </a:path>
            </a:pathLst>
          </a:custGeom>
          <a:gradFill>
            <a:gsLst>
              <a:gs pos="25000">
                <a:srgbClr val="FF7429">
                  <a:lumMod val="60000"/>
                  <a:lumOff val="40000"/>
                </a:srgbClr>
              </a:gs>
              <a:gs pos="90000">
                <a:srgbClr val="FF7429"/>
              </a:gs>
            </a:gsLst>
            <a:lin ang="135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FF7429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none" lIns="91440" tIns="288290" rIns="144145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04</a:t>
            </a:r>
            <a:endParaRPr lang="en-US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9" name="任意多边形 258"/>
          <p:cNvSpPr/>
          <p:nvPr>
            <p:custDataLst>
              <p:tags r:id="rId36"/>
            </p:custDataLst>
          </p:nvPr>
        </p:nvSpPr>
        <p:spPr>
          <a:xfrm>
            <a:off x="7802138" y="2769439"/>
            <a:ext cx="724022" cy="117768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6" h="2059">
                <a:moveTo>
                  <a:pt x="855" y="0"/>
                </a:moveTo>
                <a:lnTo>
                  <a:pt x="1266" y="545"/>
                </a:lnTo>
                <a:lnTo>
                  <a:pt x="1143" y="616"/>
                </a:lnTo>
                <a:cubicBezTo>
                  <a:pt x="855" y="799"/>
                  <a:pt x="626" y="1079"/>
                  <a:pt x="513" y="1429"/>
                </a:cubicBezTo>
                <a:cubicBezTo>
                  <a:pt x="464" y="1579"/>
                  <a:pt x="440" y="1731"/>
                  <a:pt x="438" y="1881"/>
                </a:cubicBezTo>
                <a:lnTo>
                  <a:pt x="442" y="1974"/>
                </a:lnTo>
                <a:lnTo>
                  <a:pt x="193" y="2059"/>
                </a:lnTo>
                <a:lnTo>
                  <a:pt x="175" y="2005"/>
                </a:lnTo>
                <a:cubicBezTo>
                  <a:pt x="100" y="1747"/>
                  <a:pt x="81" y="1470"/>
                  <a:pt x="127" y="1194"/>
                </a:cubicBezTo>
                <a:lnTo>
                  <a:pt x="141" y="1123"/>
                </a:lnTo>
                <a:lnTo>
                  <a:pt x="0" y="856"/>
                </a:lnTo>
                <a:lnTo>
                  <a:pt x="271" y="723"/>
                </a:lnTo>
                <a:lnTo>
                  <a:pt x="302" y="655"/>
                </a:lnTo>
                <a:cubicBezTo>
                  <a:pt x="428" y="404"/>
                  <a:pt x="606" y="192"/>
                  <a:pt x="818" y="26"/>
                </a:cubicBezTo>
                <a:lnTo>
                  <a:pt x="855" y="0"/>
                </a:lnTo>
                <a:close/>
              </a:path>
            </a:pathLst>
          </a:custGeom>
          <a:gradFill>
            <a:gsLst>
              <a:gs pos="0">
                <a:srgbClr val="F84949">
                  <a:lumMod val="60000"/>
                  <a:lumOff val="40000"/>
                </a:srgbClr>
              </a:gs>
              <a:gs pos="71000">
                <a:srgbClr val="F84949"/>
              </a:gs>
            </a:gsLst>
            <a:lin ang="13500000" scaled="0"/>
          </a:gradFill>
          <a:ln w="12700" cap="flat" cmpd="sng" algn="ctr">
            <a:noFill/>
            <a:prstDash val="solid"/>
            <a:miter lim="800000"/>
          </a:ln>
          <a:effectLst>
            <a:outerShdw blurRad="63500" dist="12700" sx="102000" sy="102000" algn="ctr" rotWithShape="0">
              <a:srgbClr val="FF7429">
                <a:lumMod val="75000"/>
                <a:alpha val="20000"/>
              </a:srgbClr>
            </a:outerShdw>
          </a:effectLst>
        </p:spPr>
        <p:txBody>
          <a:bodyPr vertOverflow="overflow" horzOverflow="overflow" vert="horz" wrap="none" lIns="91440" tIns="45720" rIns="360045" bIns="7175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05</a:t>
            </a:r>
            <a:endParaRPr lang="en-US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0" name="矩形 259"/>
          <p:cNvSpPr/>
          <p:nvPr>
            <p:custDataLst>
              <p:tags r:id="rId37"/>
            </p:custDataLst>
          </p:nvPr>
        </p:nvSpPr>
        <p:spPr>
          <a:xfrm>
            <a:off x="4666413" y="2854081"/>
            <a:ext cx="2534899" cy="2951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84949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决策支持</a:t>
            </a:r>
            <a:endParaRPr lang="zh-CN" altLang="en-US" b="1" dirty="0">
              <a:solidFill>
                <a:srgbClr val="F84949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1" name="矩形 260"/>
          <p:cNvSpPr/>
          <p:nvPr>
            <p:custDataLst>
              <p:tags r:id="rId38"/>
            </p:custDataLst>
          </p:nvPr>
        </p:nvSpPr>
        <p:spPr>
          <a:xfrm>
            <a:off x="4666413" y="3182352"/>
            <a:ext cx="2534899" cy="7068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智能决策建议</a:t>
            </a:r>
            <a:endParaRPr lang="zh-CN" altLang="en-US" sz="14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2" name="矩形 261"/>
          <p:cNvSpPr/>
          <p:nvPr>
            <p:custDataLst>
              <p:tags r:id="rId39"/>
            </p:custDataLst>
          </p:nvPr>
        </p:nvSpPr>
        <p:spPr>
          <a:xfrm>
            <a:off x="4975811" y="4376477"/>
            <a:ext cx="2534899" cy="2951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7429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证据链管理</a:t>
            </a:r>
            <a:endParaRPr lang="zh-CN" altLang="en-US" b="1" dirty="0">
              <a:solidFill>
                <a:srgbClr val="FF7429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3" name="矩形 262"/>
          <p:cNvSpPr/>
          <p:nvPr>
            <p:custDataLst>
              <p:tags r:id="rId40"/>
            </p:custDataLst>
          </p:nvPr>
        </p:nvSpPr>
        <p:spPr>
          <a:xfrm>
            <a:off x="4975811" y="4704748"/>
            <a:ext cx="2534899" cy="7068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不可篡改存证</a:t>
            </a:r>
            <a:endParaRPr lang="zh-CN" altLang="en-US" sz="14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64" name="直接连接符 263"/>
          <p:cNvCxnSpPr/>
          <p:nvPr>
            <p:custDataLst>
              <p:tags r:id="rId41"/>
            </p:custDataLst>
          </p:nvPr>
        </p:nvCxnSpPr>
        <p:spPr>
          <a:xfrm>
            <a:off x="4880875" y="3179491"/>
            <a:ext cx="2297320" cy="0"/>
          </a:xfrm>
          <a:prstGeom prst="line">
            <a:avLst/>
          </a:prstGeom>
          <a:noFill/>
          <a:ln w="12700" cap="flat" cmpd="sng" algn="ctr">
            <a:gradFill>
              <a:gsLst>
                <a:gs pos="85000">
                  <a:srgbClr val="F84949">
                    <a:alpha val="0"/>
                  </a:srgbClr>
                </a:gs>
                <a:gs pos="0">
                  <a:srgbClr val="F84949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cxnSp>
        <p:nvCxnSpPr>
          <p:cNvPr id="265" name="直接连接符 264"/>
          <p:cNvCxnSpPr/>
          <p:nvPr>
            <p:custDataLst>
              <p:tags r:id="rId42"/>
            </p:custDataLst>
          </p:nvPr>
        </p:nvCxnSpPr>
        <p:spPr>
          <a:xfrm>
            <a:off x="5224015" y="4704748"/>
            <a:ext cx="2297320" cy="0"/>
          </a:xfrm>
          <a:prstGeom prst="line">
            <a:avLst/>
          </a:prstGeom>
          <a:noFill/>
          <a:ln w="12700" cap="flat" cmpd="sng" algn="ctr">
            <a:gradFill>
              <a:gsLst>
                <a:gs pos="85000">
                  <a:srgbClr val="F84949">
                    <a:alpha val="0"/>
                  </a:srgbClr>
                </a:gs>
                <a:gs pos="0">
                  <a:srgbClr val="F84949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sp>
        <p:nvSpPr>
          <p:cNvPr id="266" name="矩形 265"/>
          <p:cNvSpPr/>
          <p:nvPr>
            <p:custDataLst>
              <p:tags r:id="rId43"/>
            </p:custDataLst>
          </p:nvPr>
        </p:nvSpPr>
        <p:spPr>
          <a:xfrm>
            <a:off x="7617986" y="1357420"/>
            <a:ext cx="2534899" cy="3665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数据源导入</a:t>
            </a:r>
            <a:endParaRPr lang="zh-CN" altLang="en-US" b="1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7" name="矩形 266"/>
          <p:cNvSpPr/>
          <p:nvPr>
            <p:custDataLst>
              <p:tags r:id="rId44"/>
            </p:custDataLst>
          </p:nvPr>
        </p:nvSpPr>
        <p:spPr>
          <a:xfrm>
            <a:off x="6388183" y="1795132"/>
            <a:ext cx="5417277" cy="4450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实时数据</a:t>
            </a:r>
            <a:r>
              <a:rPr lang="en-US" altLang="zh-CN" sz="14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sz="14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批量导入</a:t>
            </a:r>
            <a:endParaRPr lang="zh-CN" altLang="en-US" sz="14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68" name="直接连接符 267"/>
          <p:cNvCxnSpPr/>
          <p:nvPr>
            <p:custDataLst>
              <p:tags r:id="rId45"/>
            </p:custDataLst>
          </p:nvPr>
        </p:nvCxnSpPr>
        <p:spPr>
          <a:xfrm>
            <a:off x="7772399" y="1765756"/>
            <a:ext cx="2297320" cy="0"/>
          </a:xfrm>
          <a:prstGeom prst="line">
            <a:avLst/>
          </a:prstGeom>
          <a:noFill/>
          <a:ln w="12700" cap="flat" cmpd="sng" algn="ctr">
            <a:gradFill>
              <a:gsLst>
                <a:gs pos="85000">
                  <a:srgbClr val="376FFF">
                    <a:alpha val="0"/>
                  </a:srgbClr>
                </a:gs>
                <a:gs pos="50000">
                  <a:srgbClr val="376FFF">
                    <a:alpha val="100000"/>
                  </a:srgbClr>
                </a:gs>
                <a:gs pos="15000">
                  <a:srgbClr val="376FFF">
                    <a:alpha val="0"/>
                  </a:srgbClr>
                </a:gs>
              </a:gsLst>
              <a:lin ang="0" scaled="1"/>
            </a:gradFill>
            <a:prstDash val="solid"/>
            <a:miter lim="800000"/>
          </a:ln>
          <a:effectLst/>
        </p:spPr>
      </p:cxnSp>
      <p:sp>
        <p:nvSpPr>
          <p:cNvPr id="269" name="矩形 268"/>
          <p:cNvSpPr/>
          <p:nvPr>
            <p:custDataLst>
              <p:tags r:id="rId46"/>
            </p:custDataLst>
          </p:nvPr>
        </p:nvSpPr>
        <p:spPr>
          <a:xfrm>
            <a:off x="10619315" y="2854081"/>
            <a:ext cx="2534899" cy="2951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17D594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规则配置</a:t>
            </a:r>
            <a:endParaRPr lang="zh-CN" altLang="en-US" b="1">
              <a:solidFill>
                <a:srgbClr val="17D594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0" name="矩形 269"/>
          <p:cNvSpPr/>
          <p:nvPr>
            <p:custDataLst>
              <p:tags r:id="rId47"/>
            </p:custDataLst>
          </p:nvPr>
        </p:nvSpPr>
        <p:spPr>
          <a:xfrm>
            <a:off x="10619315" y="3182352"/>
            <a:ext cx="2534899" cy="7068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智能规则引擎</a:t>
            </a:r>
            <a:endParaRPr lang="zh-CN" altLang="en-US" sz="14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1" name="矩形 270"/>
          <p:cNvSpPr/>
          <p:nvPr>
            <p:custDataLst>
              <p:tags r:id="rId48"/>
            </p:custDataLst>
          </p:nvPr>
        </p:nvSpPr>
        <p:spPr>
          <a:xfrm>
            <a:off x="10361959" y="4376477"/>
            <a:ext cx="2534899" cy="2951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AI</a:t>
            </a:r>
            <a:r>
              <a:rPr lang="zh-CN" altLang="en-US" b="1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审计分析</a:t>
            </a:r>
            <a:endParaRPr lang="zh-CN" altLang="en-US" b="1">
              <a:solidFill>
                <a:srgbClr val="FFC000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2" name="矩形 271"/>
          <p:cNvSpPr/>
          <p:nvPr>
            <p:custDataLst>
              <p:tags r:id="rId49"/>
            </p:custDataLst>
          </p:nvPr>
        </p:nvSpPr>
        <p:spPr>
          <a:xfrm>
            <a:off x="10361959" y="4704748"/>
            <a:ext cx="2534899" cy="7068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智能算法处理</a:t>
            </a:r>
            <a:endParaRPr lang="zh-CN" altLang="en-US" sz="14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73" name="直接连接符 272"/>
          <p:cNvCxnSpPr/>
          <p:nvPr>
            <p:custDataLst>
              <p:tags r:id="rId50"/>
            </p:custDataLst>
          </p:nvPr>
        </p:nvCxnSpPr>
        <p:spPr>
          <a:xfrm>
            <a:off x="10393414" y="4704748"/>
            <a:ext cx="2297320" cy="0"/>
          </a:xfrm>
          <a:prstGeom prst="line">
            <a:avLst/>
          </a:prstGeom>
          <a:noFill/>
          <a:ln w="12700" cap="flat" cmpd="sng" algn="ctr">
            <a:gradFill>
              <a:gsLst>
                <a:gs pos="85000">
                  <a:srgbClr val="FFC000">
                    <a:alpha val="0"/>
                  </a:srgbClr>
                </a:gs>
                <a:gs pos="0">
                  <a:srgbClr val="FFC000"/>
                </a:gs>
              </a:gsLst>
              <a:lin ang="0" scaled="1"/>
            </a:gradFill>
            <a:prstDash val="solid"/>
            <a:miter lim="800000"/>
          </a:ln>
          <a:effectLst/>
        </p:spPr>
      </p:cxnSp>
      <p:cxnSp>
        <p:nvCxnSpPr>
          <p:cNvPr id="274" name="直接连接符 273"/>
          <p:cNvCxnSpPr/>
          <p:nvPr>
            <p:custDataLst>
              <p:tags r:id="rId51"/>
            </p:custDataLst>
          </p:nvPr>
        </p:nvCxnSpPr>
        <p:spPr>
          <a:xfrm>
            <a:off x="10627894" y="3179491"/>
            <a:ext cx="2297320" cy="0"/>
          </a:xfrm>
          <a:prstGeom prst="line">
            <a:avLst/>
          </a:prstGeom>
          <a:noFill/>
          <a:ln w="12700" cap="flat" cmpd="sng" algn="ctr">
            <a:gradFill>
              <a:gsLst>
                <a:gs pos="85000">
                  <a:srgbClr val="17D594">
                    <a:alpha val="0"/>
                  </a:srgbClr>
                </a:gs>
                <a:gs pos="0">
                  <a:srgbClr val="17D594"/>
                </a:gs>
              </a:gsLst>
              <a:lin ang="0" scaled="1"/>
            </a:gradFill>
            <a:prstDash val="solid"/>
            <a:miter lim="800000"/>
          </a:ln>
          <a:effectLst/>
        </p:spPr>
      </p:cxnSp>
      <p:sp>
        <p:nvSpPr>
          <p:cNvPr id="412" name="圆角矩形 411"/>
          <p:cNvSpPr/>
          <p:nvPr/>
        </p:nvSpPr>
        <p:spPr>
          <a:xfrm>
            <a:off x="438150" y="1445895"/>
            <a:ext cx="5162550" cy="1804035"/>
          </a:xfrm>
          <a:prstGeom prst="roundRect">
            <a:avLst/>
          </a:prstGeom>
          <a:solidFill>
            <a:srgbClr val="E0BEED">
              <a:alpha val="29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3" name="圆角矩形 412"/>
          <p:cNvSpPr/>
          <p:nvPr/>
        </p:nvSpPr>
        <p:spPr>
          <a:xfrm>
            <a:off x="300990" y="4057015"/>
            <a:ext cx="5299075" cy="207708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880"/>
            <a:ext cx="11277600" cy="154114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" y="1457325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4538" y="1524000"/>
            <a:ext cx="219075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114675"/>
            <a:ext cx="11277600" cy="151638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600" y="3190875"/>
            <a:ext cx="4762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66750" y="3257550"/>
            <a:ext cx="3619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0600" y="3665855"/>
            <a:ext cx="14287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0600" y="3997960"/>
            <a:ext cx="142875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90600" y="4305300"/>
            <a:ext cx="19050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819650"/>
            <a:ext cx="11277600" cy="14668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09600" y="4851400"/>
            <a:ext cx="476250" cy="4762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4850" y="4924425"/>
            <a:ext cx="2857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63930" y="5257800"/>
            <a:ext cx="190500" cy="2667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63930" y="554863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63930" y="5855970"/>
            <a:ext cx="190500" cy="2667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购新补贴审计模块开发背景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1"/>
          <p:cNvSpPr/>
          <p:nvPr>
            <p:custDataLst>
              <p:tags r:id="rId29"/>
            </p:custDataLst>
          </p:nvPr>
        </p:nvSpPr>
        <p:spPr>
          <a:xfrm>
            <a:off x="1200150" y="1565910"/>
            <a:ext cx="100584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政策背景</a:t>
            </a:r>
            <a:endParaRPr lang="en-US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5"/>
          <p:cNvSpPr/>
          <p:nvPr>
            <p:custDataLst>
              <p:tags r:id="rId30"/>
            </p:custDataLst>
          </p:nvPr>
        </p:nvSpPr>
        <p:spPr>
          <a:xfrm>
            <a:off x="1219200" y="3283585"/>
            <a:ext cx="100584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应用场景</a:t>
            </a:r>
            <a:endParaRPr lang="en-US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9" name="Text 6"/>
          <p:cNvSpPr/>
          <p:nvPr>
            <p:custDataLst>
              <p:tags r:id="rId31"/>
            </p:custDataLst>
          </p:nvPr>
        </p:nvSpPr>
        <p:spPr>
          <a:xfrm>
            <a:off x="1219200" y="3662680"/>
            <a:ext cx="509206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以吉林省为例，采用云闪付及银联支付平台作为补贴发放载体</a:t>
            </a:r>
            <a:endParaRPr lang="en-US" sz="126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30" name="Text 7"/>
          <p:cNvSpPr/>
          <p:nvPr>
            <p:custDataLst>
              <p:tags r:id="rId32"/>
            </p:custDataLst>
          </p:nvPr>
        </p:nvSpPr>
        <p:spPr>
          <a:xfrm>
            <a:off x="1219200" y="3975735"/>
            <a:ext cx="4787072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2"/>
              </a:rPr>
              <a:t>原始数据源包括购物小票、银联支付凭证及商品出库SN码</a:t>
            </a:r>
            <a:endParaRPr lang="en-US" sz="1260" dirty="0"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2"/>
            </a:endParaRPr>
          </a:p>
        </p:txBody>
      </p:sp>
      <p:sp>
        <p:nvSpPr>
          <p:cNvPr id="31" name="Text 8"/>
          <p:cNvSpPr/>
          <p:nvPr>
            <p:custDataLst>
              <p:tags r:id="rId33"/>
            </p:custDataLst>
          </p:nvPr>
        </p:nvSpPr>
        <p:spPr>
          <a:xfrm>
            <a:off x="1219200" y="4289425"/>
            <a:ext cx="2712527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2"/>
              </a:rPr>
              <a:t>商品凭SN码进行唯一标识与追踪</a:t>
            </a:r>
            <a:endParaRPr lang="en-US" sz="1260" dirty="0"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2"/>
            </a:endParaRPr>
          </a:p>
        </p:txBody>
      </p:sp>
      <p:sp>
        <p:nvSpPr>
          <p:cNvPr id="32" name="Text 9"/>
          <p:cNvSpPr/>
          <p:nvPr>
            <p:custDataLst>
              <p:tags r:id="rId34"/>
            </p:custDataLst>
          </p:nvPr>
        </p:nvSpPr>
        <p:spPr>
          <a:xfrm>
            <a:off x="1200150" y="4925060"/>
            <a:ext cx="100584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审计目标</a:t>
            </a:r>
            <a:endParaRPr lang="en-US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3" name="Text 10"/>
          <p:cNvSpPr/>
          <p:nvPr>
            <p:custDataLst>
              <p:tags r:id="rId35"/>
            </p:custDataLst>
          </p:nvPr>
        </p:nvSpPr>
        <p:spPr>
          <a:xfrm>
            <a:off x="1219200" y="5257165"/>
            <a:ext cx="5092065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确保政府向商家发放补贴所依据的全部原始凭证进行逐条审核</a:t>
            </a:r>
            <a:endParaRPr lang="en-US" sz="126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34" name="Text 11"/>
          <p:cNvSpPr/>
          <p:nvPr>
            <p:custDataLst>
              <p:tags r:id="rId36"/>
            </p:custDataLst>
          </p:nvPr>
        </p:nvSpPr>
        <p:spPr>
          <a:xfrm>
            <a:off x="1200150" y="5526405"/>
            <a:ext cx="264033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确保补贴发放的合规性与准确性</a:t>
            </a:r>
            <a:endParaRPr lang="en-US" sz="126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35" name="Text 12"/>
          <p:cNvSpPr/>
          <p:nvPr>
            <p:custDataLst>
              <p:tags r:id="rId37"/>
            </p:custDataLst>
          </p:nvPr>
        </p:nvSpPr>
        <p:spPr>
          <a:xfrm>
            <a:off x="1219200" y="5812155"/>
            <a:ext cx="301752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ui-sans-serif" pitchFamily="34" charset="-120"/>
              </a:rPr>
              <a:t>防止虚假交易、重复补贴等风险行为</a:t>
            </a:r>
            <a:endParaRPr lang="en-US" sz="1260" dirty="0"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38" name="Text 2"/>
          <p:cNvSpPr/>
          <p:nvPr/>
        </p:nvSpPr>
        <p:spPr>
          <a:xfrm>
            <a:off x="1200150" y="2073910"/>
            <a:ext cx="10191115" cy="45720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2025年1月1日至12月31日</a:t>
            </a:r>
            <a:r>
              <a:rPr 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全国</a:t>
            </a:r>
            <a:r>
              <a:rPr 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范围内统一执行的"商务局推出的家电、手机数码产品以旧换新消费补贴"政策，对符合标准的消费行为按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消费金额的20%</a:t>
            </a:r>
            <a:r>
              <a:rPr lang="en-US" sz="1400" dirty="0">
                <a:solidFill>
                  <a:schemeClr val="tx1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给予补贴。</a:t>
            </a:r>
            <a:endParaRPr lang="en-US" sz="1400" dirty="0">
              <a:solidFill>
                <a:schemeClr val="tx1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" y="1101725"/>
            <a:ext cx="276860" cy="2768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200" y="1562100"/>
            <a:ext cx="5486400" cy="16154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" y="17145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3425" y="1828800"/>
            <a:ext cx="13335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613150"/>
            <a:ext cx="5486400" cy="151701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840" y="3843020"/>
            <a:ext cx="3810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4850" y="3888740"/>
            <a:ext cx="257175" cy="28130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850" y="5222240"/>
            <a:ext cx="5486400" cy="1428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1072515"/>
            <a:ext cx="217170" cy="28956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48400" y="1562100"/>
            <a:ext cx="5486400" cy="117284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00800" y="17145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515100" y="18288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248400" y="3068320"/>
            <a:ext cx="5486400" cy="121602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400800" y="324612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515100" y="337566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48400" y="4534535"/>
            <a:ext cx="5486400" cy="13176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0800" y="4747260"/>
            <a:ext cx="381000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15100" y="4876800"/>
            <a:ext cx="152400" cy="1524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审计挑战与平台价值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4" name="Text 1"/>
          <p:cNvSpPr/>
          <p:nvPr/>
        </p:nvSpPr>
        <p:spPr>
          <a:xfrm>
            <a:off x="762000" y="1104900"/>
            <a:ext cx="603504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审计挑战</a:t>
            </a:r>
            <a:endParaRPr lang="en-US" sz="20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5" name="Text 2"/>
          <p:cNvSpPr/>
          <p:nvPr>
            <p:custDataLst>
              <p:tags r:id="rId31"/>
            </p:custDataLst>
          </p:nvPr>
        </p:nvSpPr>
        <p:spPr>
          <a:xfrm>
            <a:off x="1196340" y="1818640"/>
            <a:ext cx="511302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数据量庞大</a:t>
            </a:r>
            <a:endParaRPr lang="en-US" sz="2000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6" name="Text 3"/>
          <p:cNvSpPr/>
          <p:nvPr>
            <p:custDataLst>
              <p:tags r:id="rId32"/>
            </p:custDataLst>
          </p:nvPr>
        </p:nvSpPr>
        <p:spPr>
          <a:xfrm>
            <a:off x="1196340" y="2281555"/>
            <a:ext cx="464820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截至5月末，仅吉林省消费数据已超100万条，传统人工审计难以实现全面覆盖。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7" name="Text 4"/>
          <p:cNvSpPr/>
          <p:nvPr>
            <p:custDataLst>
              <p:tags r:id="rId33"/>
            </p:custDataLst>
          </p:nvPr>
        </p:nvSpPr>
        <p:spPr>
          <a:xfrm>
            <a:off x="1005840" y="3901440"/>
            <a:ext cx="511302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传统IT审计局限性</a:t>
            </a:r>
            <a:endParaRPr lang="en-US" sz="2000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8" name="Text 5"/>
          <p:cNvSpPr/>
          <p:nvPr>
            <p:custDataLst>
              <p:tags r:id="rId34"/>
            </p:custDataLst>
          </p:nvPr>
        </p:nvSpPr>
        <p:spPr>
          <a:xfrm>
            <a:off x="1005840" y="4345940"/>
            <a:ext cx="464820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IT审计仅能处理结构化数据，无法对图像类原始凭证（如小票、SN码贴图）进行有效审核。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29" name="Text 6"/>
          <p:cNvSpPr/>
          <p:nvPr/>
        </p:nvSpPr>
        <p:spPr>
          <a:xfrm>
            <a:off x="6496050" y="1104900"/>
            <a:ext cx="603504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平台价值</a:t>
            </a:r>
            <a:endParaRPr lang="en-US" sz="2000" b="1" dirty="0">
              <a:solidFill>
                <a:srgbClr val="374151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0" name="Text 7"/>
          <p:cNvSpPr/>
          <p:nvPr>
            <p:custDataLst>
              <p:tags r:id="rId35"/>
            </p:custDataLst>
          </p:nvPr>
        </p:nvSpPr>
        <p:spPr>
          <a:xfrm>
            <a:off x="6934200" y="1770380"/>
            <a:ext cx="511302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AI驱动</a:t>
            </a:r>
            <a:endParaRPr lang="en-US" sz="2000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1" name="Text 8"/>
          <p:cNvSpPr/>
          <p:nvPr>
            <p:custDataLst>
              <p:tags r:id="rId36"/>
            </p:custDataLst>
          </p:nvPr>
        </p:nvSpPr>
        <p:spPr>
          <a:xfrm>
            <a:off x="6934200" y="2092325"/>
            <a:ext cx="464820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在IT审计基础上引入AI能力，通过计算机视觉、自然语言处理及大数据技术，实现智能化审计。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2" name="Text 9"/>
          <p:cNvSpPr/>
          <p:nvPr>
            <p:custDataLst>
              <p:tags r:id="rId37"/>
            </p:custDataLst>
          </p:nvPr>
        </p:nvSpPr>
        <p:spPr>
          <a:xfrm>
            <a:off x="6934200" y="3284855"/>
            <a:ext cx="511302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全面审计</a:t>
            </a:r>
            <a:endParaRPr lang="en-US" sz="2000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3" name="Text 10"/>
          <p:cNvSpPr/>
          <p:nvPr>
            <p:custDataLst>
              <p:tags r:id="rId38"/>
            </p:custDataLst>
          </p:nvPr>
        </p:nvSpPr>
        <p:spPr>
          <a:xfrm>
            <a:off x="6934200" y="3637280"/>
            <a:ext cx="464820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实现对海量结构化数据与非结构化图像凭证的自动化、智能化全面核查，消除审计盲区。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4" name="Text 11"/>
          <p:cNvSpPr/>
          <p:nvPr/>
        </p:nvSpPr>
        <p:spPr>
          <a:xfrm>
            <a:off x="6934200" y="4798695"/>
            <a:ext cx="4526280" cy="2692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提升效率和准确性</a:t>
            </a:r>
            <a:endParaRPr lang="en-US" sz="2000" b="1" dirty="0">
              <a:solidFill>
                <a:srgbClr val="1F2937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5" name="Text 12"/>
          <p:cNvSpPr/>
          <p:nvPr/>
        </p:nvSpPr>
        <p:spPr>
          <a:xfrm>
            <a:off x="6934200" y="5121275"/>
            <a:ext cx="4526280" cy="461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显著提高审计效率，减少人工错误，确保审计结果的准确性。</a:t>
            </a:r>
            <a:endParaRPr lang="en-US" sz="1600" dirty="0">
              <a:solidFill>
                <a:srgbClr val="4B5563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5486400" cy="3924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00200"/>
            <a:ext cx="609600" cy="609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3" y="1733550"/>
            <a:ext cx="219075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514600"/>
            <a:ext cx="5029200" cy="533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200400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0" y="3219450"/>
            <a:ext cx="11430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651885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425" y="3676650"/>
            <a:ext cx="13335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4126230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713" y="4156710"/>
            <a:ext cx="104775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4589145"/>
            <a:ext cx="228600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25" y="4613910"/>
            <a:ext cx="133350" cy="190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4550" y="3314700"/>
            <a:ext cx="952500" cy="38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3163" y="3143250"/>
            <a:ext cx="295275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9363" y="3248025"/>
            <a:ext cx="142875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71600"/>
            <a:ext cx="5486400" cy="3924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000" y="1600200"/>
            <a:ext cx="609600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8925" y="1733550"/>
            <a:ext cx="28575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77000" y="2514600"/>
            <a:ext cx="5029200" cy="533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7000" y="3200400"/>
            <a:ext cx="228600" cy="228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34150" y="3219450"/>
            <a:ext cx="114300" cy="1905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77000" y="3651885"/>
            <a:ext cx="228600" cy="2286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15100" y="3682365"/>
            <a:ext cx="152400" cy="1905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77000" y="4131945"/>
            <a:ext cx="228600" cy="2286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05575" y="4150995"/>
            <a:ext cx="171450" cy="1905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77000" y="4554855"/>
            <a:ext cx="228600" cy="2286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24625" y="4573905"/>
            <a:ext cx="133350" cy="1905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7200" y="5600700"/>
            <a:ext cx="11277600" cy="8001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9600" y="5753100"/>
            <a:ext cx="419100" cy="4953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3900" y="5867400"/>
            <a:ext cx="190500" cy="266700"/>
          </a:xfrm>
          <a:prstGeom prst="rect">
            <a:avLst/>
          </a:prstGeom>
        </p:spPr>
      </p:pic>
      <p:sp>
        <p:nvSpPr>
          <p:cNvPr id="35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数据接入与运行机制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6" name="Text 1"/>
          <p:cNvSpPr/>
          <p:nvPr/>
        </p:nvSpPr>
        <p:spPr>
          <a:xfrm>
            <a:off x="1447800" y="1828800"/>
            <a:ext cx="226314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实时接口模式</a:t>
            </a:r>
            <a:endParaRPr lang="en-US" sz="2000" b="1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7" name="Text 2"/>
          <p:cNvSpPr/>
          <p:nvPr/>
        </p:nvSpPr>
        <p:spPr>
          <a:xfrm>
            <a:off x="838200" y="2667000"/>
            <a:ext cx="519684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动态审计，即时反馈</a:t>
            </a:r>
            <a:endParaRPr lang="en-US" sz="1600" dirty="0">
              <a:solidFill>
                <a:srgbClr val="7E22CE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8" name="Text 3"/>
          <p:cNvSpPr/>
          <p:nvPr/>
        </p:nvSpPr>
        <p:spPr>
          <a:xfrm>
            <a:off x="1028700" y="3200400"/>
            <a:ext cx="4791492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通过银联系统API接口直接获取数字消费记录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39" name="Text 4"/>
          <p:cNvSpPr/>
          <p:nvPr/>
        </p:nvSpPr>
        <p:spPr>
          <a:xfrm>
            <a:off x="1028700" y="3651885"/>
            <a:ext cx="357949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实时获取原始凭证图像，支持动态审计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0" name="Text 5"/>
          <p:cNvSpPr/>
          <p:nvPr/>
        </p:nvSpPr>
        <p:spPr>
          <a:xfrm>
            <a:off x="1028700" y="4114800"/>
            <a:ext cx="318579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即时反馈审计结果，提高工作效率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1" name="Text 6"/>
          <p:cNvSpPr/>
          <p:nvPr/>
        </p:nvSpPr>
        <p:spPr>
          <a:xfrm>
            <a:off x="1028700" y="4589145"/>
            <a:ext cx="323786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实时流数据与批量历史数据同时处理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2" name="Text 7"/>
          <p:cNvSpPr/>
          <p:nvPr/>
        </p:nvSpPr>
        <p:spPr>
          <a:xfrm>
            <a:off x="7239000" y="1828800"/>
            <a:ext cx="215709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数据包导入模式</a:t>
            </a:r>
            <a:endParaRPr lang="en-US" sz="2000" b="1" dirty="0">
              <a:solidFill>
                <a:srgbClr val="15803D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3" name="Text 8"/>
          <p:cNvSpPr/>
          <p:nvPr/>
        </p:nvSpPr>
        <p:spPr>
          <a:xfrm>
            <a:off x="6629400" y="2667000"/>
            <a:ext cx="519684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离线审计，人工补正</a:t>
            </a:r>
            <a:endParaRPr lang="en-US" sz="1600" dirty="0">
              <a:solidFill>
                <a:srgbClr val="15803D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4" name="Text 9"/>
          <p:cNvSpPr/>
          <p:nvPr/>
        </p:nvSpPr>
        <p:spPr>
          <a:xfrm>
            <a:off x="6819900" y="3200400"/>
            <a:ext cx="43408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在无法直接对接接口时，导入银联提供的数据包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5" name="Text 10"/>
          <p:cNvSpPr/>
          <p:nvPr/>
        </p:nvSpPr>
        <p:spPr>
          <a:xfrm>
            <a:off x="6819900" y="3651885"/>
            <a:ext cx="373697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导入数字信息与图像凭证，支持离线审计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6" name="Text 11"/>
          <p:cNvSpPr/>
          <p:nvPr/>
        </p:nvSpPr>
        <p:spPr>
          <a:xfrm>
            <a:off x="6809740" y="4110990"/>
            <a:ext cx="374713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支持人工补正与二次验证，确保数据完整性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7" name="Text 12"/>
          <p:cNvSpPr/>
          <p:nvPr/>
        </p:nvSpPr>
        <p:spPr>
          <a:xfrm>
            <a:off x="6819900" y="4533900"/>
            <a:ext cx="375475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满足批量历史数据审计与特殊场景需求</a:t>
            </a:r>
            <a:endParaRPr lang="en-US" sz="1400" dirty="0">
              <a:solidFill>
                <a:srgbClr val="000000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8" name="Text 13"/>
          <p:cNvSpPr/>
          <p:nvPr/>
        </p:nvSpPr>
        <p:spPr>
          <a:xfrm>
            <a:off x="1181100" y="5753100"/>
            <a:ext cx="82143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b="1" dirty="0">
                <a:solidFill>
                  <a:srgbClr val="1E40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双模式保障审计全覆盖</a:t>
            </a:r>
            <a:endParaRPr lang="en-US" b="1" dirty="0">
              <a:solidFill>
                <a:srgbClr val="1E40AF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49" name="Text 14"/>
          <p:cNvSpPr/>
          <p:nvPr/>
        </p:nvSpPr>
        <p:spPr>
          <a:xfrm>
            <a:off x="1181100" y="6019800"/>
            <a:ext cx="10593705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两种模式结合，确保审计数据的全面覆盖，满足不同场景下的数据获取需求，实现动态与静态审计的完美结合</a:t>
            </a:r>
            <a:r>
              <a:rPr lang="en-US" sz="1120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。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五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大功能中心概述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sp>
        <p:nvSpPr>
          <p:cNvPr id="55" name="任意多边形: 形状 155"/>
          <p:cNvSpPr/>
          <p:nvPr>
            <p:custDataLst>
              <p:tags r:id="rId3"/>
            </p:custDataLst>
          </p:nvPr>
        </p:nvSpPr>
        <p:spPr>
          <a:xfrm>
            <a:off x="3271203" y="3641408"/>
            <a:ext cx="5649595" cy="3176905"/>
          </a:xfrm>
          <a:custGeom>
            <a:avLst/>
            <a:gdLst>
              <a:gd name="connsiteX0" fmla="*/ 3444164 w 5649772"/>
              <a:gd name="connsiteY0" fmla="*/ 1023182 h 2870346"/>
              <a:gd name="connsiteX1" fmla="*/ 4117010 w 5649772"/>
              <a:gd name="connsiteY1" fmla="*/ 448482 h 2870346"/>
              <a:gd name="connsiteX2" fmla="*/ 4184218 w 5649772"/>
              <a:gd name="connsiteY2" fmla="*/ 407258 h 2870346"/>
              <a:gd name="connsiteX3" fmla="*/ 4459910 w 5649772"/>
              <a:gd name="connsiteY3" fmla="*/ 194888 h 2870346"/>
              <a:gd name="connsiteX4" fmla="*/ 4568343 w 5649772"/>
              <a:gd name="connsiteY4" fmla="*/ 39059 h 2870346"/>
              <a:gd name="connsiteX5" fmla="*/ 4529709 w 5649772"/>
              <a:gd name="connsiteY5" fmla="*/ 5227 h 2870346"/>
              <a:gd name="connsiteX6" fmla="*/ 3623462 w 5649772"/>
              <a:gd name="connsiteY6" fmla="*/ 380435 h 2870346"/>
              <a:gd name="connsiteX7" fmla="*/ 3792398 w 5649772"/>
              <a:gd name="connsiteY7" fmla="*/ 175838 h 2870346"/>
              <a:gd name="connsiteX8" fmla="*/ 3780816 w 5649772"/>
              <a:gd name="connsiteY8" fmla="*/ 133700 h 2870346"/>
              <a:gd name="connsiteX9" fmla="*/ 2824887 w 5649772"/>
              <a:gd name="connsiteY9" fmla="*/ 682644 h 2870346"/>
              <a:gd name="connsiteX10" fmla="*/ 1868957 w 5649772"/>
              <a:gd name="connsiteY10" fmla="*/ 133700 h 2870346"/>
              <a:gd name="connsiteX11" fmla="*/ 1857375 w 5649772"/>
              <a:gd name="connsiteY11" fmla="*/ 175838 h 2870346"/>
              <a:gd name="connsiteX12" fmla="*/ 2026311 w 5649772"/>
              <a:gd name="connsiteY12" fmla="*/ 380435 h 2870346"/>
              <a:gd name="connsiteX13" fmla="*/ 1120064 w 5649772"/>
              <a:gd name="connsiteY13" fmla="*/ 5227 h 2870346"/>
              <a:gd name="connsiteX14" fmla="*/ 1081431 w 5649772"/>
              <a:gd name="connsiteY14" fmla="*/ 39059 h 2870346"/>
              <a:gd name="connsiteX15" fmla="*/ 1189863 w 5649772"/>
              <a:gd name="connsiteY15" fmla="*/ 194888 h 2870346"/>
              <a:gd name="connsiteX16" fmla="*/ 1465555 w 5649772"/>
              <a:gd name="connsiteY16" fmla="*/ 407258 h 2870346"/>
              <a:gd name="connsiteX17" fmla="*/ 1532763 w 5649772"/>
              <a:gd name="connsiteY17" fmla="*/ 448482 h 2870346"/>
              <a:gd name="connsiteX18" fmla="*/ 2205609 w 5649772"/>
              <a:gd name="connsiteY18" fmla="*/ 1023182 h 2870346"/>
              <a:gd name="connsiteX19" fmla="*/ 0 w 5649772"/>
              <a:gd name="connsiteY19" fmla="*/ 2870347 h 2870346"/>
              <a:gd name="connsiteX20" fmla="*/ 2824887 w 5649772"/>
              <a:gd name="connsiteY20" fmla="*/ 2870347 h 2870346"/>
              <a:gd name="connsiteX21" fmla="*/ 5649773 w 5649772"/>
              <a:gd name="connsiteY21" fmla="*/ 2870347 h 2870346"/>
              <a:gd name="connsiteX22" fmla="*/ 3444164 w 5649772"/>
              <a:gd name="connsiteY22" fmla="*/ 1023182 h 2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9772" h="2870346">
                <a:moveTo>
                  <a:pt x="3444164" y="1023182"/>
                </a:moveTo>
                <a:cubicBezTo>
                  <a:pt x="3479826" y="661461"/>
                  <a:pt x="3858158" y="602939"/>
                  <a:pt x="4117010" y="448482"/>
                </a:cubicBezTo>
                <a:cubicBezTo>
                  <a:pt x="4139565" y="434994"/>
                  <a:pt x="4162044" y="421278"/>
                  <a:pt x="4184218" y="407258"/>
                </a:cubicBezTo>
                <a:cubicBezTo>
                  <a:pt x="4281754" y="345536"/>
                  <a:pt x="4380434" y="278632"/>
                  <a:pt x="4459910" y="194888"/>
                </a:cubicBezTo>
                <a:cubicBezTo>
                  <a:pt x="4504335" y="148178"/>
                  <a:pt x="4536948" y="94914"/>
                  <a:pt x="4568343" y="39059"/>
                </a:cubicBezTo>
                <a:cubicBezTo>
                  <a:pt x="4582058" y="14599"/>
                  <a:pt x="4552645" y="-11233"/>
                  <a:pt x="4529709" y="5227"/>
                </a:cubicBezTo>
                <a:cubicBezTo>
                  <a:pt x="4211498" y="234284"/>
                  <a:pt x="3780282" y="457626"/>
                  <a:pt x="3623462" y="380435"/>
                </a:cubicBezTo>
                <a:cubicBezTo>
                  <a:pt x="3509315" y="324276"/>
                  <a:pt x="3669182" y="232302"/>
                  <a:pt x="3792398" y="175838"/>
                </a:cubicBezTo>
                <a:cubicBezTo>
                  <a:pt x="3815258" y="165323"/>
                  <a:pt x="3805885" y="131109"/>
                  <a:pt x="3780816" y="133700"/>
                </a:cubicBezTo>
                <a:cubicBezTo>
                  <a:pt x="3136011" y="199537"/>
                  <a:pt x="2824887" y="682644"/>
                  <a:pt x="2824887" y="682644"/>
                </a:cubicBezTo>
                <a:cubicBezTo>
                  <a:pt x="2824887" y="682644"/>
                  <a:pt x="2513762" y="199537"/>
                  <a:pt x="1868957" y="133700"/>
                </a:cubicBezTo>
                <a:cubicBezTo>
                  <a:pt x="1843888" y="131109"/>
                  <a:pt x="1834515" y="165323"/>
                  <a:pt x="1857375" y="175838"/>
                </a:cubicBezTo>
                <a:cubicBezTo>
                  <a:pt x="1980667" y="232379"/>
                  <a:pt x="2140458" y="324276"/>
                  <a:pt x="2026311" y="380435"/>
                </a:cubicBezTo>
                <a:cubicBezTo>
                  <a:pt x="1869415" y="457702"/>
                  <a:pt x="1438199" y="234284"/>
                  <a:pt x="1120064" y="5227"/>
                </a:cubicBezTo>
                <a:cubicBezTo>
                  <a:pt x="1097128" y="-11309"/>
                  <a:pt x="1067715" y="14523"/>
                  <a:pt x="1081431" y="39059"/>
                </a:cubicBezTo>
                <a:cubicBezTo>
                  <a:pt x="1112825" y="94914"/>
                  <a:pt x="1145438" y="148178"/>
                  <a:pt x="1189863" y="194888"/>
                </a:cubicBezTo>
                <a:cubicBezTo>
                  <a:pt x="1269416" y="278632"/>
                  <a:pt x="1368019" y="345536"/>
                  <a:pt x="1465555" y="407258"/>
                </a:cubicBezTo>
                <a:cubicBezTo>
                  <a:pt x="1487805" y="421278"/>
                  <a:pt x="1510208" y="435071"/>
                  <a:pt x="1532763" y="448482"/>
                </a:cubicBezTo>
                <a:cubicBezTo>
                  <a:pt x="1791615" y="602863"/>
                  <a:pt x="2169947" y="661461"/>
                  <a:pt x="2205609" y="1023182"/>
                </a:cubicBezTo>
                <a:cubicBezTo>
                  <a:pt x="2241804" y="1390466"/>
                  <a:pt x="1955749" y="2244516"/>
                  <a:pt x="0" y="2870347"/>
                </a:cubicBezTo>
                <a:lnTo>
                  <a:pt x="2824887" y="2870347"/>
                </a:lnTo>
                <a:lnTo>
                  <a:pt x="5649773" y="2870347"/>
                </a:lnTo>
                <a:cubicBezTo>
                  <a:pt x="3694024" y="2244516"/>
                  <a:pt x="3407893" y="1390466"/>
                  <a:pt x="3444164" y="1023182"/>
                </a:cubicBezTo>
                <a:close/>
              </a:path>
            </a:pathLst>
          </a:custGeom>
          <a:gradFill>
            <a:gsLst>
              <a:gs pos="0">
                <a:srgbClr val="7030A0"/>
              </a:gs>
              <a:gs pos="90000">
                <a:schemeClr val="accent5">
                  <a:lumMod val="60000"/>
                  <a:lumOff val="40000"/>
                  <a:alpha val="0"/>
                </a:schemeClr>
              </a:gs>
              <a:gs pos="71000">
                <a:schemeClr val="accent5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6" name="任意多边形: 形状 153"/>
          <p:cNvSpPr/>
          <p:nvPr>
            <p:custDataLst>
              <p:tags r:id="rId4"/>
            </p:custDataLst>
          </p:nvPr>
        </p:nvSpPr>
        <p:spPr>
          <a:xfrm>
            <a:off x="4002088" y="4458018"/>
            <a:ext cx="457835" cy="45783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7" name="任意多边形: 形状 153"/>
          <p:cNvSpPr/>
          <p:nvPr>
            <p:custDataLst>
              <p:tags r:id="rId5"/>
            </p:custDataLst>
          </p:nvPr>
        </p:nvSpPr>
        <p:spPr>
          <a:xfrm>
            <a:off x="7065963" y="5000943"/>
            <a:ext cx="317500" cy="317500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8" name="任意多边形: 形状 153"/>
          <p:cNvSpPr/>
          <p:nvPr>
            <p:custDataLst>
              <p:tags r:id="rId6"/>
            </p:custDataLst>
          </p:nvPr>
        </p:nvSpPr>
        <p:spPr>
          <a:xfrm>
            <a:off x="7815898" y="4180523"/>
            <a:ext cx="621665" cy="62166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任意多边形: 形状 151"/>
          <p:cNvSpPr/>
          <p:nvPr>
            <p:custDataLst>
              <p:tags r:id="rId7"/>
            </p:custDataLst>
          </p:nvPr>
        </p:nvSpPr>
        <p:spPr>
          <a:xfrm>
            <a:off x="5236528" y="1530033"/>
            <a:ext cx="1718945" cy="1718945"/>
          </a:xfrm>
          <a:custGeom>
            <a:avLst/>
            <a:gdLst>
              <a:gd name="connsiteX0" fmla="*/ 1718920 w 1718919"/>
              <a:gd name="connsiteY0" fmla="*/ 859460 h 1718919"/>
              <a:gd name="connsiteX1" fmla="*/ 859460 w 1718919"/>
              <a:gd name="connsiteY1" fmla="*/ 1718920 h 1718919"/>
              <a:gd name="connsiteX2" fmla="*/ 0 w 1718919"/>
              <a:gd name="connsiteY2" fmla="*/ 859460 h 1718919"/>
              <a:gd name="connsiteX3" fmla="*/ 859460 w 1718919"/>
              <a:gd name="connsiteY3" fmla="*/ 0 h 1718919"/>
              <a:gd name="connsiteX4" fmla="*/ 1718920 w 1718919"/>
              <a:gd name="connsiteY4" fmla="*/ 859460 h 1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19" h="1718919">
                <a:moveTo>
                  <a:pt x="1718920" y="859460"/>
                </a:moveTo>
                <a:cubicBezTo>
                  <a:pt x="1718920" y="1334126"/>
                  <a:pt x="1334126" y="1718920"/>
                  <a:pt x="859460" y="1718920"/>
                </a:cubicBezTo>
                <a:cubicBezTo>
                  <a:pt x="384794" y="1718920"/>
                  <a:pt x="0" y="1334126"/>
                  <a:pt x="0" y="859460"/>
                </a:cubicBezTo>
                <a:cubicBezTo>
                  <a:pt x="0" y="384793"/>
                  <a:pt x="384794" y="0"/>
                  <a:pt x="859460" y="0"/>
                </a:cubicBezTo>
                <a:cubicBezTo>
                  <a:pt x="1334126" y="0"/>
                  <a:pt x="1718920" y="384793"/>
                  <a:pt x="1718920" y="859460"/>
                </a:cubicBez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6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>
            <p:custDataLst>
              <p:tags r:id="rId8"/>
            </p:custDataLst>
          </p:nvPr>
        </p:nvSpPr>
        <p:spPr>
          <a:xfrm>
            <a:off x="5403215" y="2399665"/>
            <a:ext cx="1385570" cy="3143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智能审计中心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2" name="任意多边形: 形状 15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777163" y="2091373"/>
            <a:ext cx="1659890" cy="1659890"/>
          </a:xfrm>
          <a:custGeom>
            <a:avLst/>
            <a:gdLst>
              <a:gd name="connsiteX0" fmla="*/ 1755496 w 1755495"/>
              <a:gd name="connsiteY0" fmla="*/ 877748 h 1755495"/>
              <a:gd name="connsiteX1" fmla="*/ 877748 w 1755495"/>
              <a:gd name="connsiteY1" fmla="*/ 1755496 h 1755495"/>
              <a:gd name="connsiteX2" fmla="*/ 1 w 1755495"/>
              <a:gd name="connsiteY2" fmla="*/ 877748 h 1755495"/>
              <a:gd name="connsiteX3" fmla="*/ 877748 w 1755495"/>
              <a:gd name="connsiteY3" fmla="*/ 0 h 1755495"/>
              <a:gd name="connsiteX4" fmla="*/ 1755496 w 1755495"/>
              <a:gd name="connsiteY4" fmla="*/ 877748 h 17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495" h="1755495">
                <a:moveTo>
                  <a:pt x="1755496" y="877748"/>
                </a:moveTo>
                <a:cubicBezTo>
                  <a:pt x="1755496" y="1362515"/>
                  <a:pt x="1362515" y="1755496"/>
                  <a:pt x="877748" y="1755496"/>
                </a:cubicBezTo>
                <a:cubicBezTo>
                  <a:pt x="392982" y="1755496"/>
                  <a:pt x="1" y="1362515"/>
                  <a:pt x="1" y="877748"/>
                </a:cubicBezTo>
                <a:cubicBezTo>
                  <a:pt x="1" y="392981"/>
                  <a:pt x="392982" y="0"/>
                  <a:pt x="877748" y="0"/>
                </a:cubicBezTo>
                <a:cubicBezTo>
                  <a:pt x="1362515" y="0"/>
                  <a:pt x="1755496" y="392981"/>
                  <a:pt x="1755496" y="877748"/>
                </a:cubicBezTo>
                <a:close/>
              </a:path>
            </a:pathLst>
          </a:custGeom>
          <a:solidFill>
            <a:srgbClr val="7030A0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5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任意多边形: 形状 152"/>
          <p:cNvSpPr/>
          <p:nvPr>
            <p:custDataLst>
              <p:tags r:id="rId10"/>
            </p:custDataLst>
          </p:nvPr>
        </p:nvSpPr>
        <p:spPr>
          <a:xfrm>
            <a:off x="2750503" y="2091373"/>
            <a:ext cx="1659890" cy="1659890"/>
          </a:xfrm>
          <a:custGeom>
            <a:avLst/>
            <a:gdLst>
              <a:gd name="connsiteX0" fmla="*/ 1660093 w 1660093"/>
              <a:gd name="connsiteY0" fmla="*/ 830047 h 1660093"/>
              <a:gd name="connsiteX1" fmla="*/ 830046 w 1660093"/>
              <a:gd name="connsiteY1" fmla="*/ 1660093 h 1660093"/>
              <a:gd name="connsiteX2" fmla="*/ 0 w 1660093"/>
              <a:gd name="connsiteY2" fmla="*/ 830047 h 1660093"/>
              <a:gd name="connsiteX3" fmla="*/ 830046 w 1660093"/>
              <a:gd name="connsiteY3" fmla="*/ 0 h 1660093"/>
              <a:gd name="connsiteX4" fmla="*/ 1660093 w 1660093"/>
              <a:gd name="connsiteY4" fmla="*/ 830047 h 166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093" h="1660093">
                <a:moveTo>
                  <a:pt x="1660093" y="830047"/>
                </a:moveTo>
                <a:cubicBezTo>
                  <a:pt x="1660093" y="1288469"/>
                  <a:pt x="1288469" y="1660093"/>
                  <a:pt x="830046" y="1660093"/>
                </a:cubicBezTo>
                <a:cubicBezTo>
                  <a:pt x="371624" y="1660093"/>
                  <a:pt x="0" y="1288469"/>
                  <a:pt x="0" y="830047"/>
                </a:cubicBezTo>
                <a:cubicBezTo>
                  <a:pt x="0" y="371625"/>
                  <a:pt x="371624" y="0"/>
                  <a:pt x="830046" y="0"/>
                </a:cubicBezTo>
                <a:cubicBezTo>
                  <a:pt x="1288469" y="0"/>
                  <a:pt x="1660093" y="371625"/>
                  <a:pt x="1660093" y="830047"/>
                </a:cubicBezTo>
                <a:close/>
              </a:path>
            </a:pathLst>
          </a:custGeom>
          <a:solidFill>
            <a:srgbClr val="7030A0"/>
          </a:solidFill>
          <a:ln w="7620" cap="flat">
            <a:solidFill>
              <a:schemeClr val="accent5">
                <a:alpha val="50000"/>
              </a:schemeClr>
            </a:solidFill>
            <a:prstDash val="solid"/>
            <a:miter/>
          </a:ln>
          <a:effectLst>
            <a:outerShdw blurRad="177800" dist="127000" dir="5400000" algn="t" rotWithShape="0">
              <a:schemeClr val="accent5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>
            <p:custDataLst>
              <p:tags r:id="rId11"/>
            </p:custDataLst>
          </p:nvPr>
        </p:nvSpPr>
        <p:spPr>
          <a:xfrm>
            <a:off x="3012440" y="2873375"/>
            <a:ext cx="1191895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知识库与智能体中心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5" name="矩形 64"/>
          <p:cNvSpPr/>
          <p:nvPr>
            <p:custDataLst>
              <p:tags r:id="rId12"/>
            </p:custDataLst>
          </p:nvPr>
        </p:nvSpPr>
        <p:spPr>
          <a:xfrm>
            <a:off x="7769225" y="2873375"/>
            <a:ext cx="1656080" cy="3752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分析决策中心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8" name="任意多边形: 形状 153"/>
          <p:cNvSpPr/>
          <p:nvPr>
            <p:custDataLst>
              <p:tags r:id="rId13"/>
            </p:custDataLst>
          </p:nvPr>
        </p:nvSpPr>
        <p:spPr>
          <a:xfrm>
            <a:off x="1924368" y="4018598"/>
            <a:ext cx="1556385" cy="155638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6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任意多边形: 形状 154"/>
          <p:cNvSpPr/>
          <p:nvPr>
            <p:custDataLst>
              <p:tags r:id="rId14"/>
            </p:custDataLst>
          </p:nvPr>
        </p:nvSpPr>
        <p:spPr>
          <a:xfrm>
            <a:off x="8711248" y="4018598"/>
            <a:ext cx="1556385" cy="155638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chemeClr val="accent1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chemeClr val="accent5">
                <a:alpha val="19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>
            <p:custDataLst>
              <p:tags r:id="rId15"/>
            </p:custDataLst>
          </p:nvPr>
        </p:nvSpPr>
        <p:spPr>
          <a:xfrm>
            <a:off x="1919605" y="4802505"/>
            <a:ext cx="1561465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数据开发中心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72" name="矩形 71"/>
          <p:cNvSpPr/>
          <p:nvPr>
            <p:custDataLst>
              <p:tags r:id="rId16"/>
            </p:custDataLst>
          </p:nvPr>
        </p:nvSpPr>
        <p:spPr>
          <a:xfrm>
            <a:off x="9025573" y="4770438"/>
            <a:ext cx="953770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n>
                  <a:noFill/>
                  <a:prstDash val="sysDot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大模型训练中心</a:t>
            </a:r>
            <a:endParaRPr lang="zh-CN" altLang="en-US" b="1" dirty="0">
              <a:ln>
                <a:noFill/>
                <a:prstDash val="sysDot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74" name="任意多边形: 形状 159"/>
          <p:cNvSpPr/>
          <p:nvPr>
            <p:custDataLst>
              <p:tags r:id="rId17"/>
            </p:custDataLst>
          </p:nvPr>
        </p:nvSpPr>
        <p:spPr>
          <a:xfrm>
            <a:off x="5438458" y="3823018"/>
            <a:ext cx="512445" cy="2159635"/>
          </a:xfrm>
          <a:custGeom>
            <a:avLst/>
            <a:gdLst>
              <a:gd name="connsiteX0" fmla="*/ 159792 w 512711"/>
              <a:gd name="connsiteY0" fmla="*/ 2441143 h 2441143"/>
              <a:gd name="connsiteX1" fmla="*/ 510540 w 512711"/>
              <a:gd name="connsiteY1" fmla="*/ 0 h 2441143"/>
              <a:gd name="connsiteX2" fmla="*/ 498958 w 512711"/>
              <a:gd name="connsiteY2" fmla="*/ 0 h 2441143"/>
              <a:gd name="connsiteX3" fmla="*/ 0 w 512711"/>
              <a:gd name="connsiteY3" fmla="*/ 2441143 h 2441143"/>
              <a:gd name="connsiteX4" fmla="*/ 159792 w 512711"/>
              <a:gd name="connsiteY4" fmla="*/ 2441143 h 24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" h="3401">
                <a:moveTo>
                  <a:pt x="792" y="0"/>
                </a:moveTo>
                <a:lnTo>
                  <a:pt x="805" y="7"/>
                </a:lnTo>
                <a:lnTo>
                  <a:pt x="805" y="8"/>
                </a:lnTo>
                <a:cubicBezTo>
                  <a:pt x="812" y="279"/>
                  <a:pt x="841" y="2252"/>
                  <a:pt x="252" y="3401"/>
                </a:cubicBezTo>
                <a:lnTo>
                  <a:pt x="0" y="3401"/>
                </a:lnTo>
                <a:cubicBezTo>
                  <a:pt x="244" y="3097"/>
                  <a:pt x="682" y="2249"/>
                  <a:pt x="783" y="29"/>
                </a:cubicBezTo>
                <a:lnTo>
                  <a:pt x="784" y="4"/>
                </a:lnTo>
                <a:lnTo>
                  <a:pt x="792" y="0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5" name="任意多边形: 形状 162"/>
          <p:cNvSpPr/>
          <p:nvPr>
            <p:custDataLst>
              <p:tags r:id="rId18"/>
            </p:custDataLst>
          </p:nvPr>
        </p:nvSpPr>
        <p:spPr>
          <a:xfrm>
            <a:off x="5835333" y="3610293"/>
            <a:ext cx="450215" cy="2372995"/>
          </a:xfrm>
          <a:custGeom>
            <a:avLst/>
            <a:gdLst>
              <a:gd name="connsiteX0" fmla="*/ 709 w 709"/>
              <a:gd name="connsiteY0" fmla="*/ 3859 h 3859"/>
              <a:gd name="connsiteX1" fmla="*/ 407 w 709"/>
              <a:gd name="connsiteY1" fmla="*/ 0 h 3859"/>
              <a:gd name="connsiteX2" fmla="*/ 0 w 709"/>
              <a:gd name="connsiteY2" fmla="*/ 3859 h 3859"/>
              <a:gd name="connsiteX3" fmla="*/ 709 w 709"/>
              <a:gd name="connsiteY3" fmla="*/ 3859 h 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" h="3737">
                <a:moveTo>
                  <a:pt x="407" y="0"/>
                </a:moveTo>
                <a:lnTo>
                  <a:pt x="413" y="4"/>
                </a:lnTo>
                <a:lnTo>
                  <a:pt x="416" y="46"/>
                </a:lnTo>
                <a:cubicBezTo>
                  <a:pt x="474" y="1210"/>
                  <a:pt x="524" y="2886"/>
                  <a:pt x="709" y="3737"/>
                </a:cubicBezTo>
                <a:lnTo>
                  <a:pt x="0" y="3737"/>
                </a:lnTo>
                <a:cubicBezTo>
                  <a:pt x="151" y="3279"/>
                  <a:pt x="316" y="2381"/>
                  <a:pt x="401" y="49"/>
                </a:cubicBezTo>
                <a:lnTo>
                  <a:pt x="403" y="2"/>
                </a:lnTo>
                <a:lnTo>
                  <a:pt x="407" y="0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任意多边形: 形状 163"/>
          <p:cNvSpPr/>
          <p:nvPr>
            <p:custDataLst>
              <p:tags r:id="rId19"/>
            </p:custDataLst>
          </p:nvPr>
        </p:nvSpPr>
        <p:spPr>
          <a:xfrm>
            <a:off x="6241733" y="3823018"/>
            <a:ext cx="512445" cy="2159635"/>
          </a:xfrm>
          <a:custGeom>
            <a:avLst/>
            <a:gdLst>
              <a:gd name="connsiteX0" fmla="*/ 512712 w 512711"/>
              <a:gd name="connsiteY0" fmla="*/ 2441143 h 2441143"/>
              <a:gd name="connsiteX1" fmla="*/ 13754 w 512711"/>
              <a:gd name="connsiteY1" fmla="*/ 0 h 2441143"/>
              <a:gd name="connsiteX2" fmla="*/ 2172 w 512711"/>
              <a:gd name="connsiteY2" fmla="*/ 0 h 2441143"/>
              <a:gd name="connsiteX3" fmla="*/ 352920 w 512711"/>
              <a:gd name="connsiteY3" fmla="*/ 2441143 h 2441143"/>
              <a:gd name="connsiteX4" fmla="*/ 512712 w 512711"/>
              <a:gd name="connsiteY4" fmla="*/ 2441143 h 24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" h="3401">
                <a:moveTo>
                  <a:pt x="15" y="0"/>
                </a:moveTo>
                <a:lnTo>
                  <a:pt x="23" y="4"/>
                </a:lnTo>
                <a:lnTo>
                  <a:pt x="24" y="29"/>
                </a:lnTo>
                <a:cubicBezTo>
                  <a:pt x="125" y="2249"/>
                  <a:pt x="563" y="3097"/>
                  <a:pt x="807" y="3401"/>
                </a:cubicBezTo>
                <a:lnTo>
                  <a:pt x="555" y="3401"/>
                </a:lnTo>
                <a:cubicBezTo>
                  <a:pt x="-34" y="2252"/>
                  <a:pt x="-5" y="279"/>
                  <a:pt x="2" y="8"/>
                </a:cubicBezTo>
                <a:lnTo>
                  <a:pt x="2" y="7"/>
                </a:lnTo>
                <a:lnTo>
                  <a:pt x="15" y="0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任意多边形: 形状 158"/>
          <p:cNvSpPr/>
          <p:nvPr>
            <p:custDataLst>
              <p:tags r:id="rId20"/>
            </p:custDataLst>
          </p:nvPr>
        </p:nvSpPr>
        <p:spPr>
          <a:xfrm>
            <a:off x="6038533" y="3490278"/>
            <a:ext cx="110490" cy="150495"/>
          </a:xfrm>
          <a:custGeom>
            <a:avLst/>
            <a:gdLst>
              <a:gd name="connsiteX0" fmla="*/ 55169 w 110337"/>
              <a:gd name="connsiteY0" fmla="*/ 134798 h 169164"/>
              <a:gd name="connsiteX1" fmla="*/ 1067 w 110337"/>
              <a:gd name="connsiteY1" fmla="*/ 169164 h 169164"/>
              <a:gd name="connsiteX2" fmla="*/ 0 w 110337"/>
              <a:gd name="connsiteY2" fmla="*/ 169164 h 169164"/>
              <a:gd name="connsiteX3" fmla="*/ 55169 w 110337"/>
              <a:gd name="connsiteY3" fmla="*/ 0 h 169164"/>
              <a:gd name="connsiteX4" fmla="*/ 110337 w 110337"/>
              <a:gd name="connsiteY4" fmla="*/ 169164 h 169164"/>
              <a:gd name="connsiteX5" fmla="*/ 109271 w 110337"/>
              <a:gd name="connsiteY5" fmla="*/ 169164 h 16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4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5900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任意多边形: 形状 157"/>
          <p:cNvSpPr/>
          <p:nvPr>
            <p:custDataLst>
              <p:tags r:id="rId21"/>
            </p:custDataLst>
          </p:nvPr>
        </p:nvSpPr>
        <p:spPr>
          <a:xfrm>
            <a:off x="6196013" y="3703003"/>
            <a:ext cx="110490" cy="150495"/>
          </a:xfrm>
          <a:custGeom>
            <a:avLst/>
            <a:gdLst>
              <a:gd name="connsiteX0" fmla="*/ 55169 w 110337"/>
              <a:gd name="connsiteY0" fmla="*/ 134798 h 169163"/>
              <a:gd name="connsiteX1" fmla="*/ 1067 w 110337"/>
              <a:gd name="connsiteY1" fmla="*/ 169164 h 169163"/>
              <a:gd name="connsiteX2" fmla="*/ 0 w 110337"/>
              <a:gd name="connsiteY2" fmla="*/ 169164 h 169163"/>
              <a:gd name="connsiteX3" fmla="*/ 55169 w 110337"/>
              <a:gd name="connsiteY3" fmla="*/ 0 h 169163"/>
              <a:gd name="connsiteX4" fmla="*/ 110337 w 110337"/>
              <a:gd name="connsiteY4" fmla="*/ 169164 h 169163"/>
              <a:gd name="connsiteX5" fmla="*/ 109271 w 110337"/>
              <a:gd name="connsiteY5" fmla="*/ 169164 h 16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3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5900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任意多边形: 形状 157"/>
          <p:cNvSpPr/>
          <p:nvPr>
            <p:custDataLst>
              <p:tags r:id="rId22"/>
            </p:custDataLst>
          </p:nvPr>
        </p:nvSpPr>
        <p:spPr>
          <a:xfrm>
            <a:off x="5888673" y="3703003"/>
            <a:ext cx="110490" cy="150495"/>
          </a:xfrm>
          <a:custGeom>
            <a:avLst/>
            <a:gdLst>
              <a:gd name="connsiteX0" fmla="*/ 55169 w 110337"/>
              <a:gd name="connsiteY0" fmla="*/ 134798 h 169163"/>
              <a:gd name="connsiteX1" fmla="*/ 1067 w 110337"/>
              <a:gd name="connsiteY1" fmla="*/ 169164 h 169163"/>
              <a:gd name="connsiteX2" fmla="*/ 0 w 110337"/>
              <a:gd name="connsiteY2" fmla="*/ 169164 h 169163"/>
              <a:gd name="connsiteX3" fmla="*/ 55169 w 110337"/>
              <a:gd name="connsiteY3" fmla="*/ 0 h 169163"/>
              <a:gd name="connsiteX4" fmla="*/ 110337 w 110337"/>
              <a:gd name="connsiteY4" fmla="*/ 169164 h 169163"/>
              <a:gd name="connsiteX5" fmla="*/ 109271 w 110337"/>
              <a:gd name="connsiteY5" fmla="*/ 169164 h 16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3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chemeClr val="accent5">
                  <a:lumMod val="60000"/>
                  <a:lumOff val="40000"/>
                  <a:alpha val="59000"/>
                </a:schemeClr>
              </a:gs>
              <a:gs pos="0">
                <a:schemeClr val="accent5">
                  <a:lumMod val="60000"/>
                  <a:lumOff val="40000"/>
                  <a:alpha val="60000"/>
                </a:scheme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矩形 79" descr="7b0a2020202022776f7264617274223a2022220a7d0a"/>
          <p:cNvSpPr/>
          <p:nvPr>
            <p:custDataLst>
              <p:tags r:id="rId23"/>
            </p:custDataLst>
          </p:nvPr>
        </p:nvSpPr>
        <p:spPr>
          <a:xfrm>
            <a:off x="5440045" y="5267960"/>
            <a:ext cx="1319530" cy="582930"/>
          </a:xfrm>
          <a:prstGeom prst="rect">
            <a:avLst/>
          </a:prstGeom>
          <a:noFill/>
          <a:effectLst>
            <a:outerShdw blurRad="254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 wrap="square" lIns="0" tIns="0" rIns="0" bIns="0" rtlCol="0" anchor="b" anchorCtr="0">
            <a:noAutofit/>
            <a:scene3d>
              <a:camera prst="orthographicFront"/>
              <a:lightRig rig="threePt" dir="t"/>
            </a:scene3d>
          </a:bodyPr>
          <a:lstStyle/>
          <a:p>
            <a:pPr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仓耳与墨 W04" panose="02020400000000000000" charset="-128"/>
                <a:ea typeface="仓耳与墨 W04" panose="02020400000000000000" charset="-128"/>
                <a:cs typeface="+mn-ea"/>
                <a:sym typeface="仓耳与墨 W04" panose="02020400000000000000" charset="-128"/>
              </a:rPr>
              <a:t>功能中心</a:t>
            </a:r>
            <a:endParaRPr lang="zh-CN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仓耳与墨 W04" panose="02020400000000000000" charset="-128"/>
              <a:ea typeface="仓耳与墨 W04" panose="02020400000000000000" charset="-128"/>
              <a:cs typeface="+mn-ea"/>
              <a:sym typeface="仓耳与墨 W04" panose="02020400000000000000" charset="-128"/>
            </a:endParaRPr>
          </a:p>
        </p:txBody>
      </p:sp>
      <p:pic>
        <p:nvPicPr>
          <p:cNvPr id="81" name="Image 9" descr="preencoded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603183" y="4356735"/>
            <a:ext cx="200025" cy="304165"/>
          </a:xfrm>
          <a:prstGeom prst="rect">
            <a:avLst/>
          </a:prstGeom>
        </p:spPr>
      </p:pic>
      <p:pic>
        <p:nvPicPr>
          <p:cNvPr id="82" name="Image 18" descr="preencoded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481070" y="2441258"/>
            <a:ext cx="223520" cy="339725"/>
          </a:xfrm>
          <a:prstGeom prst="rect">
            <a:avLst/>
          </a:prstGeom>
        </p:spPr>
      </p:pic>
      <p:pic>
        <p:nvPicPr>
          <p:cNvPr id="83" name="Image 21" descr="preencoded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929630" y="1922780"/>
            <a:ext cx="332740" cy="354965"/>
          </a:xfrm>
          <a:prstGeom prst="rect">
            <a:avLst/>
          </a:prstGeom>
        </p:spPr>
      </p:pic>
      <p:pic>
        <p:nvPicPr>
          <p:cNvPr id="84" name="Image 15" descr="preencoded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487410" y="2441575"/>
            <a:ext cx="253365" cy="338455"/>
          </a:xfrm>
          <a:prstGeom prst="rect">
            <a:avLst/>
          </a:prstGeom>
        </p:spPr>
      </p:pic>
      <p:pic>
        <p:nvPicPr>
          <p:cNvPr id="85" name="Image 24" descr="preencoded.pn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364345" y="4434205"/>
            <a:ext cx="290830" cy="28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2000" cy="381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457200" y="457200"/>
            <a:ext cx="12405360" cy="384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平台</a:t>
            </a:r>
            <a:r>
              <a:rPr lang="en-US" sz="2800" b="1" dirty="0">
                <a:solidFill>
                  <a:srgbClr val="6B21A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功能中心</a:t>
            </a:r>
            <a:endParaRPr lang="en-US" sz="2800" b="1" dirty="0">
              <a:solidFill>
                <a:srgbClr val="6B21A8"/>
              </a:solidFill>
              <a:latin typeface="ui-sans-serif" pitchFamily="34" charset="0"/>
              <a:ea typeface="ui-sans-serif" pitchFamily="34" charset="-122"/>
              <a:cs typeface="ui-sans-serif" pitchFamily="34" charset="-120"/>
            </a:endParaRPr>
          </a:p>
        </p:txBody>
      </p:sp>
      <p:pic>
        <p:nvPicPr>
          <p:cNvPr id="33" name="图片 3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30" y="920750"/>
            <a:ext cx="10051415" cy="532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20230943_1*m_h_i*1_1_1"/>
  <p:tag name="KSO_WM_TEMPLATE_CATEGORY" val="diagram"/>
  <p:tag name="KSO_WM_TEMPLATE_INDEX" val="20230943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98.8500061035159,&quot;left&quot;:-210.02500610351564,&quot;top&quot;:396.59999694824216,&quot;width&quot;:686.1250061035156}"/>
  <p:tag name="KSO_WM_DIAGRAM_COLOR_MATCH_VALUE" val="{&quot;shape&quot;:{&quot;fill&quot;:{&quot;gradient&quot;:[{&quot;brightness&quot;:0,&quot;colorType&quot;:1,&quot;foreColorIndex&quot;:5,&quot;pos&quot;:0.38999998569488525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0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1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2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3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4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5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6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7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8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09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1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0943_1*m_h_i*1_2_2"/>
  <p:tag name="KSO_WM_TEMPLATE_CATEGORY" val="diagram"/>
  <p:tag name="KSO_WM_TEMPLATE_INDEX" val="20230943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98.8500061035159,&quot;left&quot;:-210.02500610351564,&quot;top&quot;:396.59999694824216,&quot;width&quot;:686.1250061035156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afc6ff&quot;,&quot;transparency&quot;:1},{&quot;brightness&quot;:0,&quot;colorType&quot;:1,&quot;foreColorIndex&quot;:8,&quot;pos&quot;:1,&quot;transparency&quot;:1},{&quot;brightness&quot;:0,&quot;colorType&quot;:1,&quot;foreColorIndex&quot;:8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1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1},{&quot;brightness&quot;:0.4000000059604645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1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.6"/>
  <p:tag name="KSO_WM_UNIT_LINE_FORE_SCHEMECOLOR_INDEX" val="-2"/>
  <p:tag name="KSO_WM_DIAGRAM_USE_COLOR_VALUE" val="{&quot;color_scheme&quot;:1,&quot;color_type&quot;:1,&quot;theme_color_indexes&quot;:[9,10,9,10,9,10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2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2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.6"/>
  <p:tag name="KSO_WM_UNIT_LINE_FORE_SCHEMECOLOR_INDEX" val="-2"/>
  <p:tag name="KSO_WM_DIAGRAM_USE_COLOR_VALUE" val="{&quot;color_scheme&quot;:1,&quot;color_type&quot;:1,&quot;theme_color_indexes&quot;:[9,10,9,10,9,10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3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3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.6"/>
  <p:tag name="KSO_WM_UNIT_LINE_FORE_SCHEMECOLOR_INDEX" val="-2"/>
  <p:tag name="KSO_WM_DIAGRAM_USE_COLOR_VALUE" val="{&quot;color_scheme&quot;:1,&quot;color_type&quot;:1,&quot;theme_color_indexes&quot;:[9,10,9,10,9,10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2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9,10,9,10,9,10]}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5248_3*n_h_h_f*1_2_2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项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3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9,10,9,10,9,10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1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solidLine&quot;:{&quot;brightness&quot;:0,&quot;colorType&quot;:1,&quot;foreColorIndex&quot;:6,&quot;transparency&quot;:0.5},&quot;type&quot;:1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UNIT_LINE_FORE_SCHEMECOLOR_INDEX" val="6"/>
  <p:tag name="KSO_WM_DIAGRAM_USE_COLOR_VALUE" val="{&quot;color_scheme&quot;:1,&quot;color_type&quot;:1,&quot;theme_color_indexes&quot;:[9,10,9,10,9,10]}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5248_3*n_h_h_f*1_2_1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5248_3*n_h_h_f*1_2_3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43_1*m_h_a*1_2_1"/>
  <p:tag name="KSO_WM_TEMPLATE_CATEGORY" val="diagram"/>
  <p:tag name="KSO_WM_TEMPLATE_INDEX" val="2023094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198.8500061035159,&quot;left&quot;:-210.02500610351564,&quot;top&quot;:396.59999694824216,&quot;width&quot;:686.125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4_1"/>
  <p:tag name="KSO_WM_TEMPLATE_CATEGORY" val="diagram"/>
  <p:tag name="KSO_WM_TEMPLATE_INDEX" val="20235248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9,10,9,10,9,10]}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5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5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0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9,10,9,10,9,10]}"/>
</p:tagLst>
</file>

<file path=ppt/tags/tag1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5248_3*n_h_h_f*1_2_4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项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5_1"/>
  <p:tag name="KSO_WM_UNIT_ID" val="diagram20235248_3*n_h_h_f*1_2_5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项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2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2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3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3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5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5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4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4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6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6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7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7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3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f"/>
  <p:tag name="KSO_WM_UNIT_INDEX" val="1_1_1"/>
  <p:tag name="KSO_WM_UNIT_ID" val="diagram20235248_3*n_h_f*1_1_1"/>
  <p:tag name="KSO_WM_TEMPLATE_CATEGORY" val="diagram"/>
  <p:tag name="KSO_WM_TEMPLATE_INDEX" val="20235248"/>
  <p:tag name="KSO_WM_UNIT_LAYERLEVEL" val="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标题具体内容"/>
  <p:tag name="KSO_WM_UNIT_LINE_FORE_SCHEMECOLOR_INDEX" val="-2"/>
  <p:tag name="KSO_WM_DIAGRAM_USE_COLOR_VALUE" val="{&quot;color_scheme&quot;:1,&quot;color_type&quot;:1,&quot;theme_color_indexes&quot;:[9,10,9,10,9,10]}"/>
</p:tagLst>
</file>

<file path=ppt/tags/tag131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32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33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34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35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1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1},{&quot;brightness&quot;:0.4000000059604645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1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.6"/>
  <p:tag name="KSO_WM_UNIT_LINE_FORE_SCHEMECOLOR_INDEX" val="-2"/>
  <p:tag name="KSO_WM_DIAGRAM_USE_COLOR_VALUE" val="{&quot;color_scheme&quot;:1,&quot;color_type&quot;:1,&quot;theme_color_indexes&quot;:[9,10,9,10,9,10]}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2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2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.6"/>
  <p:tag name="KSO_WM_UNIT_LINE_FORE_SCHEMECOLOR_INDEX" val="-2"/>
  <p:tag name="KSO_WM_DIAGRAM_USE_COLOR_VALUE" val="{&quot;color_scheme&quot;:1,&quot;color_type&quot;:1,&quot;theme_color_indexes&quot;:[9,10,9,10,9,10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3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3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.6"/>
  <p:tag name="KSO_WM_UNIT_LINE_FORE_SCHEMECOLOR_INDEX" val="-2"/>
  <p:tag name="KSO_WM_DIAGRAM_USE_COLOR_VALUE" val="{&quot;color_scheme&quot;:1,&quot;color_type&quot;:1,&quot;theme_color_indexes&quot;:[9,10,9,10,9,10]}"/>
</p:tagLst>
</file>

<file path=ppt/tags/tag14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2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9,10,9,10,9,10]}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5248_3*n_h_h_f*1_2_2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项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3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9,10,9,10,9,10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1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solidLine&quot;:{&quot;brightness&quot;:0,&quot;colorType&quot;:1,&quot;foreColorIndex&quot;:6,&quot;transparency&quot;:0.5},&quot;type&quot;:1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UNIT_LINE_FORE_SCHEMECOLOR_INDEX" val="6"/>
  <p:tag name="KSO_WM_DIAGRAM_USE_COLOR_VALUE" val="{&quot;color_scheme&quot;:1,&quot;color_type&quot;:1,&quot;theme_color_indexes&quot;:[9,10,9,10,9,10]}"/>
</p:tagLst>
</file>

<file path=ppt/tags/tag1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5248_3*n_h_h_f*1_2_1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5248_3*n_h_h_f*1_2_3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4_1"/>
  <p:tag name="KSO_WM_TEMPLATE_CATEGORY" val="diagram"/>
  <p:tag name="KSO_WM_TEMPLATE_INDEX" val="20235248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9,10,9,10,9,10]}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5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5_1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0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9,10,9,10,9,10]}"/>
</p:tagLst>
</file>

<file path=ppt/tags/tag1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5248_3*n_h_h_f*1_2_4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2503631832096,&quot;left&quot;:151.15,&quot;top&quot;:120.45000305175782,&quot;width&quot;:657.32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项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4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5_1"/>
  <p:tag name="KSO_WM_UNIT_ID" val="diagram20235248_3*n_h_h_f*1_2_5_1"/>
  <p:tag name="KSO_WM_TEMPLATE_CATEGORY" val="diagram"/>
  <p:tag name="KSO_WM_TEMPLATE_INDEX" val="20235248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项正文"/>
  <p:tag name="KSO_WM_UNIT_LINE_FORE_SCHEMECOLOR_INDEX" val="-2"/>
  <p:tag name="KSO_WM_DIAGRAM_USE_COLOR_VALUE" val="{&quot;color_scheme&quot;:1,&quot;color_type&quot;:1,&quot;theme_color_indexes&quot;:[9,10,9,10,9,10]}"/>
</p:tagLst>
</file>

<file path=ppt/tags/tag15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2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2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3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3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5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5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4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4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6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6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7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7"/>
  <p:tag name="KSO_WM_DIAGRAM_VERSION" val="3"/>
  <p:tag name="KSO_WM_DIAGRAM_COLOR_TRICK" val="4"/>
  <p:tag name="KSO_WM_DIAGRAM_COLOR_TEXT_CAN_REMOVE" val="n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-2"/>
  <p:tag name="KSO_WM_DIAGRAM_USE_COLOR_VALUE" val="{&quot;color_scheme&quot;:1,&quot;color_type&quot;:1,&quot;theme_color_indexes&quot;:[9,10,9,10,9,10]}"/>
</p:tagLst>
</file>

<file path=ppt/tags/tag1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f"/>
  <p:tag name="KSO_WM_UNIT_INDEX" val="1_1_1"/>
  <p:tag name="KSO_WM_UNIT_ID" val="diagram20235248_3*n_h_f*1_1_1"/>
  <p:tag name="KSO_WM_TEMPLATE_CATEGORY" val="diagram"/>
  <p:tag name="KSO_WM_TEMPLATE_INDEX" val="20235248"/>
  <p:tag name="KSO_WM_UNIT_LAYERLEVEL" val="1_1_1"/>
  <p:tag name="KSO_WM_TAG_VERSION" val="3.0"/>
  <p:tag name="KSO_WM_DIAGRAM_MAX_ITEMCNT" val="5"/>
  <p:tag name="KSO_WM_DIAGRAM_MIN_ITEMCNT" val="3"/>
  <p:tag name="KSO_WM_DIAGRAM_VIRTUALLY_FRAME" val="{&quot;height&quot;:416.45,&quot;left&quot;:151.15,&quot;top&quot;:120.42503937007874,&quot;width&quot;:676.5073239159772}"/>
  <p:tag name="KSO_WM_DIAGRAM_COLOR_MATCH_VALUE" val="{&quot;shape&quot;:{&quot;fill&quot;:{&quot;type&quot;:0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4"/>
  <p:tag name="KSO_WM_DIAGRAM_COLOR_TEXT_CAN_REMOVE" val="n"/>
  <p:tag name="KSO_WM_UNIT_PRESET_TEXT" val="单击此处添加标题具体内容"/>
  <p:tag name="KSO_WM_UNIT_LINE_FORE_SCHEMECOLOR_INDEX" val="-2"/>
  <p:tag name="KSO_WM_DIAGRAM_USE_COLOR_VALUE" val="{&quot;color_scheme&quot;:1,&quot;color_type&quot;:1,&quot;theme_color_indexes&quot;:[9,10,9,10,9,10]}"/>
</p:tagLst>
</file>

<file path=ppt/tags/tag157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58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59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6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60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61.xml><?xml version="1.0" encoding="utf-8"?>
<p:tagLst xmlns:p="http://schemas.openxmlformats.org/presentationml/2006/main">
  <p:tag name="KSO_WM_DIAGRAM_VIRTUALLY_FRAME" val="{&quot;height&quot;:264,&quot;left&quot;:48,&quot;top&quot;:111,&quot;width&quot;:864}"/>
</p:tagLst>
</file>

<file path=ppt/tags/tag162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3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4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5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6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7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8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69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70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1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2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3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4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5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6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7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8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79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8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80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81.xml><?xml version="1.0" encoding="utf-8"?>
<p:tagLst xmlns:p="http://schemas.openxmlformats.org/presentationml/2006/main">
  <p:tag name="KSO_WM_DIAGRAM_VIRTUALLY_FRAME" val="{&quot;height&quot;:348,&quot;left&quot;:36,&quot;top&quot;:123,&quot;width&quot;:976.8}"/>
</p:tagLst>
</file>

<file path=ppt/tags/tag182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3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4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5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6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7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8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89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190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1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2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3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4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5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6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7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8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199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00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1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2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3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4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5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6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7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8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09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10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1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2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3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4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5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6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7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8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19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2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20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21.xml><?xml version="1.0" encoding="utf-8"?>
<p:tagLst xmlns:p="http://schemas.openxmlformats.org/presentationml/2006/main">
  <p:tag name="KSO_WM_DIAGRAM_VIRTUALLY_FRAME" val="{&quot;height&quot;:294,&quot;left&quot;:36,&quot;top&quot;:132,&quot;width&quot;:888}"/>
</p:tagLst>
</file>

<file path=ppt/tags/tag222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3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4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5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6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7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8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29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30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1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2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3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4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5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6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7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8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39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4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40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41.xml><?xml version="1.0" encoding="utf-8"?>
<p:tagLst xmlns:p="http://schemas.openxmlformats.org/presentationml/2006/main">
  <p:tag name="KSO_WM_DIAGRAM_VIRTUALLY_FRAME" val="{&quot;height&quot;:360,&quot;left&quot;:36,&quot;top&quot;:108,&quot;width&quot;:909.1562204724409}"/>
</p:tagLst>
</file>

<file path=ppt/tags/tag242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3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4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5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6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7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8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49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50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1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2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3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4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5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6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7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8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59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60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1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2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3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4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5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6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7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8.xml><?xml version="1.0" encoding="utf-8"?>
<p:tagLst xmlns:p="http://schemas.openxmlformats.org/presentationml/2006/main">
  <p:tag name="KSO_WM_DIAGRAM_VIRTUALLY_FRAME" val="{&quot;height&quot;:303,&quot;left&quot;:36,&quot;top&quot;:159,&quot;width&quot;:888}"/>
</p:tagLst>
</file>

<file path=ppt/tags/tag269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70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1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2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3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4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5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6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7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8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79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.xml><?xml version="1.0" encoding="utf-8"?>
<p:tagLst xmlns:p="http://schemas.openxmlformats.org/presentationml/2006/main">
  <p:tag name="KSO_WM_DIAGRAM_VIRTUALLY_FRAME" val="{&quot;height&quot;:362.65,&quot;left&quot;:48,&quot;top&quot;:147,&quot;width&quot;:385.33590551181106}"/>
</p:tagLst>
</file>

<file path=ppt/tags/tag280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1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2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3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4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5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6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7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8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89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9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290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91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92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93.xml><?xml version="1.0" encoding="utf-8"?>
<p:tagLst xmlns:p="http://schemas.openxmlformats.org/presentationml/2006/main">
  <p:tag name="KSO_WM_DIAGRAM_VIRTUALLY_FRAME" val="{&quot;height&quot;:332.97653543307086,&quot;left&quot;:36,&quot;top&quot;:165,&quot;width&quot;:888}"/>
</p:tagLst>
</file>

<file path=ppt/tags/tag295.xml><?xml version="1.0" encoding="utf-8"?>
<p:tagLst xmlns:p="http://schemas.openxmlformats.org/presentationml/2006/main">
  <p:tag name="resource_record_key" val="{&quot;10&quot;:[50026276,19977461],&quot;70&quot;:[3314227,3314267,3402937,3314129,3312409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1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2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3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4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5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6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7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8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39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4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1065_1*m_h_i*1_2_2"/>
  <p:tag name="KSO_WM_TEMPLATE_CATEGORY" val="diagram"/>
  <p:tag name="KSO_WM_TEMPLATE_INDEX" val="2023106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67.95,&quot;left&quot;:7.64404296875,&quot;top&quot;:142.575,&quot;width&quot;:942.4428861651089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41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42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43.xml><?xml version="1.0" encoding="utf-8"?>
<p:tagLst xmlns:p="http://schemas.openxmlformats.org/presentationml/2006/main">
  <p:tag name="KSO_WM_DIAGRAM_VIRTUALLY_FRAME" val="{&quot;height&quot;:163.2,&quot;left&quot;:39.25,&quot;top&quot;:329.4,&quot;width&quot;:452.8703149606301}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i*1_1"/>
  <p:tag name="KSO_WM_TEMPLATE_CATEGORY" val="diagram"/>
  <p:tag name="KSO_WM_TEMPLATE_INDEX" val="20231077"/>
  <p:tag name="KSO_WM_UNIT_LAYERLEVEL" val="1_1"/>
  <p:tag name="KSO_WM_TAG_VERSION" val="3.0"/>
  <p:tag name="KSO_WM_UNIT_TYPE" val="q_i"/>
  <p:tag name="KSO_WM_UNIT_INDEX" val="1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brightness&quot;:0.3499999940395355,&quot;colorType&quot;:1,&quot;foreColorIndex&quot;:13,&quot;transparency&quot;:0.94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6"/>
  <p:tag name="KSO_WM_UNIT_FILL_FORE_SCHEMECOLOR_INDEX_BRIGHTNESS" val="0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1_1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UNIT_INDEX" val="1_1_1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5,&quot;pos&quot;:0.25,&quot;transparency&quot;:0},{&quot;brightness&quot;:0,&quot;colorType&quot;:1,&quot;foreColorIndex&quot;:5,&quot;pos&quot;:0.899999976158142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1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1_3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2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2_3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6,&quot;pos&quot;:0.25,&quot;transparency&quot;:0},{&quot;brightness&quot;:0,&quot;colorType&quot;:1,&quot;foreColorIndex&quot;:6,&quot;pos&quot;:0.8999999761581421,&quot;transparency&quot;:0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3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3_3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7,&quot;pos&quot;:0.25,&quot;transparency&quot;:0},{&quot;brightness&quot;:0,&quot;colorType&quot;:1,&quot;foreColorIndex&quot;:7,&quot;pos&quot;:0.8999999761581421,&quot;transparency&quot;:0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4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4_3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8,&quot;pos&quot;:0.25,&quot;transparency&quot;:0},{&quot;brightness&quot;:0,&quot;colorType&quot;:1,&quot;foreColorIndex&quot;:8,&quot;pos&quot;:0.8999999761581421,&quot;transparency&quot;:0}],&quot;type&quot;:3},&quot;glow&quot;:{&quot;colorType&quot;:0},&quot;line&quot;:{&quot;type&quot;:0},&quot;shadow&quot;:{&quot;brightness&quot;:-0.25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1065_1*m_h_i*1_2_1"/>
  <p:tag name="KSO_WM_TEMPLATE_CATEGORY" val="diagram"/>
  <p:tag name="KSO_WM_TEMPLATE_INDEX" val="2023106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67.95,&quot;left&quot;:7.64404296875,&quot;top&quot;:142.575,&quot;width&quot;:942.442886165108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BEAUTIFY_FLAG" val="#wm#"/>
  <p:tag name="KSO_WM_UNIT_LINE_FORE_SCHEMECOLOR_INDEX" val="6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5_3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5_3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9,&quot;pos&quot;:0,&quot;transparency&quot;:0},{&quot;brightness&quot;:0,&quot;colorType&quot;:1,&quot;foreColorIndex&quot;:9,&quot;pos&quot;:0.7099999785423279,&quot;transparency&quot;:0}],&quot;type&quot;:3},&quot;glow&quot;:{&quot;colorType&quot;:0},&quot;line&quot;:{&quot;type&quot;:0},&quot;shadow&quot;:{&quot;brightness&quot;:-0.25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2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UNIT_INDEX" val="1_2_1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6,&quot;pos&quot;:0.25,&quot;transparency&quot;:0},{&quot;brightness&quot;:0,&quot;colorType&quot;:1,&quot;foreColorIndex&quot;:6,&quot;pos&quot;:0.8999999761581421,&quot;transparency&quot;:0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3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UNIT_INDEX" val="1_3_1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7,&quot;pos&quot;:0.25,&quot;transparency&quot;:0},{&quot;brightness&quot;:0,&quot;colorType&quot;:1,&quot;foreColorIndex&quot;:7,&quot;pos&quot;:0.8999999761581421,&quot;transparency&quot;:0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4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UNIT_INDEX" val="1_4_1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8,&quot;pos&quot;:0.25,&quot;transparency&quot;:0},{&quot;brightness&quot;:0,&quot;colorType&quot;:1,&quot;foreColorIndex&quot;:8,&quot;pos&quot;:0.8999999761581421,&quot;transparency&quot;:0}],&quot;type&quot;:3},&quot;glow&quot;:{&quot;colorType&quot;:0},&quot;line&quot;:{&quot;type&quot;:0},&quot;shadow&quot;:{&quot;brightness&quot;:-0.25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5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UNIT_INDEX" val="1_5_1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gradient&quot;:[{&quot;brightness&quot;:0.4000000059604645,&quot;colorType&quot;:1,&quot;foreColorIndex&quot;:9,&quot;pos&quot;:0,&quot;transparency&quot;:0},{&quot;brightness&quot;:0,&quot;colorType&quot;:1,&quot;foreColorIndex&quot;:9,&quot;pos&quot;:0.7099999785423279,&quot;transparency&quot;:0}],&quot;type&quot;:3},&quot;glow&quot;:{&quot;colorType&quot;:0},&quot;line&quot;:{&quot;type&quot;:0},&quot;shadow&quot;:{&quot;brightness&quot;:-0.25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3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5_1"/>
  <p:tag name="KSO_WM_UNIT_ID" val="diagram20231077_3*q_h_a*1_5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5_1"/>
  <p:tag name="KSO_WM_UNIT_ID" val="diagram20231077_3*q_h_f*1_5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&#10;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4_1"/>
  <p:tag name="KSO_WM_UNIT_ID" val="diagram20231077_3*q_h_a*1_4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31077_3*q_h_f*1_4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&#10;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5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5_2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gradient&quot;:[{&quot;brightness&quot;:0,&quot;colorType&quot;:1,&quot;foreColorIndex&quot;:9,&quot;pos&quot;:0.8500000238418579,&quot;transparency&quot;:1},{&quot;brightness&quot;:0,&quot;colorType&quot;:1,&quot;foreColorIndex&quot;:9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5_1*m_h_i*1_1_2"/>
  <p:tag name="KSO_WM_TEMPLATE_CATEGORY" val="diagram"/>
  <p:tag name="KSO_WM_TEMPLATE_INDEX" val="2023106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67.95,&quot;left&quot;:7.64404296875,&quot;top&quot;:142.575,&quot;width&quot;:942.442886165108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4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4_2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gradient&quot;:[{&quot;brightness&quot;:0,&quot;colorType&quot;:1,&quot;foreColorIndex&quot;:9,&quot;pos&quot;:0.8500000238418579,&quot;transparency&quot;:1},{&quot;brightness&quot;:0,&quot;colorType&quot;:1,&quot;foreColorIndex&quot;:9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31077_3*q_h_a*1_1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UNIT_PLACING_PICTURE_USER_VIEWPORT" val="{&quot;height&quot;:1133.8582677165355,&quot;width&quot;:4423}"/>
  <p:tag name="KSO_WM_DIAGRAM_VERSION" val="3"/>
  <p:tag name="KSO_WM_DIAGRAM_COLOR_TRICK" val="4"/>
  <p:tag name="KSO_WM_DIAGRAM_COLOR_TEXT_CAN_REMOVE" val="n"/>
  <p:tag name="KSO_WM_UNIT_VALUE" val="12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31077_3*q_h_f*1_1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UNIT_PLACING_PICTURE_USER_VIEWPORT" val="{&quot;height&quot;:1417,&quot;width&quot;:4423}"/>
  <p:tag name="KSO_WM_DIAGRAM_VERSION" val="3"/>
  <p:tag name="KSO_WM_DIAGRAM_COLOR_TRICK" val="4"/>
  <p:tag name="KSO_WM_DIAGRAM_COLOR_TEXT_CAN_REMOVE" val="n"/>
  <p:tag name="KSO_WM_UNIT_VALUE" val="36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&#10;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1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1_2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gradient&quot;:[{&quot;brightness&quot;:0,&quot;colorType&quot;:2,&quot;pos&quot;:0.8500000238418579,&quot;rgb&quot;:&quot;#376fff&quot;,&quot;transparency&quot;:1},{&quot;brightness&quot;:0,&quot;colorType&quot;:1,&quot;foreColorIndex&quot;:5,&quot;pos&quot;:0.5,&quot;transparency&quot;:0},{&quot;brightness&quot;:0,&quot;colorType&quot;:1,&quot;foreColorIndex&quot;:5,&quot;pos&quot;:0.15000000596046448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2_1"/>
  <p:tag name="KSO_WM_UNIT_ID" val="diagram20231077_3*q_h_a*1_2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31077_3*q_h_f*1_2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3_1"/>
  <p:tag name="KSO_WM_UNIT_ID" val="diagram20231077_3*q_h_a*1_3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DIAGRAM_GROUP_CODE" val="q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31077_3*q_h_f*1_3_1"/>
  <p:tag name="KSO_WM_TEMPLATE_CATEGORY" val="diagram"/>
  <p:tag name="KSO_WM_TEMPLATE_INDEX" val="20231077"/>
  <p:tag name="KSO_WM_UNIT_LAYERLEVEL" val="1_1_1"/>
  <p:tag name="KSO_WM_TAG_VERSION" val="3.0"/>
  <p:tag name="KSO_WM_BEAUTIFY_FLAG" val="#wm#"/>
  <p:tag name="KSO_WM_UNIT_VALUE" val="54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3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3_2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gradient&quot;:[{&quot;brightness&quot;:0,&quot;colorType&quot;:1,&quot;foreColorIndex&quot;:7,&quot;pos&quot;:0.8500000238418579,&quot;transparency&quot;:1},{&quot;brightness&quot;:0,&quot;colorType&quot;:1,&quot;foreColorIndex&quot;:7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1077_3*q_h_i*1_2_2"/>
  <p:tag name="KSO_WM_TEMPLATE_CATEGORY" val="diagram"/>
  <p:tag name="KSO_WM_TEMPLATE_INDEX" val="2023107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UNIT_INDEX" val="1_2_2"/>
  <p:tag name="KSO_WM_DIAGRAM_MAX_ITEMCNT" val="6"/>
  <p:tag name="KSO_WM_DIAGRAM_MIN_ITEMCNT" val="3"/>
  <p:tag name="KSO_WM_DIAGRAM_VIRTUALLY_FRAME" val="{&quot;height&quot;:353.7486572265625,&quot;left&quot;:367.43409448818886,&quot;top&quot;:95.25067138671875,&quot;width&quot;:668.3307874015748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.8500000238418579,&quot;transparency&quot;:1},{&quot;brightness&quot;:0,&quot;colorType&quot;:1,&quot;foreColorIndex&quot;:6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1065_1*m_h_i*1_1_1"/>
  <p:tag name="KSO_WM_TEMPLATE_CATEGORY" val="diagram"/>
  <p:tag name="KSO_WM_TEMPLATE_INDEX" val="2023106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67.95,&quot;left&quot;:7.64404296875,&quot;top&quot;:142.575,&quot;width&quot;:942.442886165108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BEAUTIFY_FLAG" val="#wm#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0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1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2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3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4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5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6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7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8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79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0943_1*m_h_i*1_1_2"/>
  <p:tag name="KSO_WM_TEMPLATE_CATEGORY" val="diagram"/>
  <p:tag name="KSO_WM_TEMPLATE_INDEX" val="20230943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98.8500061035159,&quot;left&quot;:-210.02500610351564,&quot;top&quot;:396.59999694824216,&quot;width&quot;:686.1250061035156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afc6ff&quot;,&quot;transparency&quot;:1},{&quot;brightness&quot;:0,&quot;colorType&quot;:2,&quot;pos&quot;:1,&quot;rgb&quot;:&quot;#376fff&quot;,&quot;transparency&quot;: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5,6,5,6,5,6]}"/>
</p:tagLst>
</file>

<file path=ppt/tags/tag80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1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2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3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4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5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6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7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8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89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0943_1*m_h_i*1_2_3"/>
  <p:tag name="KSO_WM_TEMPLATE_CATEGORY" val="diagram"/>
  <p:tag name="KSO_WM_TEMPLATE_INDEX" val="20230943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198.8500061035159,&quot;left&quot;:-210.02500610351564,&quot;top&quot;:396.59999694824216,&quot;width&quot;:686.1250061035156}"/>
  <p:tag name="KSO_WM_DIAGRAM_COLOR_MATCH_VALUE" val="{&quot;shape&quot;:{&quot;fill&quot;:{&quot;solid&quot;:{&quot;brightness&quot;:0.349999994039535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3"/>
  <p:tag name="KSO_WM_UNIT_FILL_FORE_SCHEMECOLOR_INDEX_BRIGHTNESS" val="0.35"/>
  <p:tag name="KSO_WM_DIAGRAM_USE_COLOR_VALUE" val="{&quot;color_scheme&quot;:1,&quot;color_type&quot;:1,&quot;theme_color_indexes&quot;:[5,6,5,6,5,6]}"/>
</p:tagLst>
</file>

<file path=ppt/tags/tag90.xml><?xml version="1.0" encoding="utf-8"?>
<p:tagLst xmlns:p="http://schemas.openxmlformats.org/presentationml/2006/main">
  <p:tag name="KSO_WM_DIAGRAM_VIRTUALLY_FRAME" val="{&quot;height&quot;:369.35,&quot;left&quot;:48,&quot;top&quot;:114.75,&quot;width&quot;:448.95}"/>
</p:tagLst>
</file>

<file path=ppt/tags/tag91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2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3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4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5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6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7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8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ags/tag99.xml><?xml version="1.0" encoding="utf-8"?>
<p:tagLst xmlns:p="http://schemas.openxmlformats.org/presentationml/2006/main">
  <p:tag name="KSO_WM_DIAGRAM_VIRTUALLY_FRAME" val="{&quot;height&quot;:249.2,&quot;left&quot;:36,&quot;top&quot;:123,&quot;width&quot;:912.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2ZjVlMDY3Ni00OTM4LTRjZjQtOWE0MC0yNjExOTJmZGY1YjQiCn0K"/>
    </extobj>
  </extobjs>
</s:customData>
</file>

<file path=customXml/itemProps29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4940</Words>
  <Application>WPS 演示</Application>
  <PresentationFormat>On-screen Show (16:9)</PresentationFormat>
  <Paragraphs>636</Paragraphs>
  <Slides>30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ui-sans-serif</vt:lpstr>
      <vt:lpstr>Segoe Print</vt:lpstr>
      <vt:lpstr>ui-sans-serif</vt:lpstr>
      <vt:lpstr>ui-sans-serif</vt:lpstr>
      <vt:lpstr>等线</vt:lpstr>
      <vt:lpstr>微软雅黑</vt:lpstr>
      <vt:lpstr>黑体</vt:lpstr>
      <vt:lpstr>Noto Sans SC</vt:lpstr>
      <vt:lpstr>Noto Sans SC</vt:lpstr>
      <vt:lpstr>仓耳与墨 W04</vt:lpstr>
      <vt:lpstr>Calibri Light</vt:lpstr>
      <vt:lpstr>Calibri</vt:lpstr>
      <vt:lpstr>Arial Unicode MS</vt:lpstr>
      <vt:lpstr>汉仪超级战甲简</vt:lpstr>
      <vt:lpstr>MingLiU-ExtB</vt:lpstr>
      <vt:lpstr>Microsoft Sans Serif</vt:lpstr>
      <vt:lpstr>等线 Light</vt:lpstr>
      <vt:lpstr>仿宋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Victoria</cp:lastModifiedBy>
  <cp:revision>9</cp:revision>
  <dcterms:created xsi:type="dcterms:W3CDTF">2025-09-17T08:06:00Z</dcterms:created>
  <dcterms:modified xsi:type="dcterms:W3CDTF">2025-09-18T09:22:43Z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54D4C1CB3B834FF1AE264B7891A7E47E_12</vt:lpwstr>
  </property>
  <property fmtid="{D5CDD505-2E9C-101B-9397-08002B2CF9AE}" pid="3" name="KSOProductBuildVer">
    <vt:lpwstr>2052-12.1.0.22529</vt:lpwstr>
  </property>
</Properties>
</file>